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04" r:id="rId38"/>
    <p:sldId id="292" r:id="rId39"/>
    <p:sldId id="293" r:id="rId40"/>
    <p:sldId id="294" r:id="rId41"/>
    <p:sldId id="295"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Lato" panose="020F05020202040302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000"/>
    <a:srgbClr val="E3E3E3"/>
    <a:srgbClr val="FFFC00"/>
    <a:srgbClr val="00FDFF"/>
    <a:srgbClr val="AB7942"/>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CBE48B-558E-48B2-81C5-6C841271634F}">
  <a:tblStyle styleId="{99CBE48B-558E-48B2-81C5-6C84127163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8"/>
    <p:restoredTop sz="90703"/>
  </p:normalViewPr>
  <p:slideViewPr>
    <p:cSldViewPr snapToGrid="0">
      <p:cViewPr varScale="1">
        <p:scale>
          <a:sx n="197" d="100"/>
          <a:sy n="197" d="100"/>
        </p:scale>
        <p:origin x="1056" y="184"/>
      </p:cViewPr>
      <p:guideLst>
        <p:guide orient="horz" pos="1620"/>
        <p:guide pos="288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ired.com/2017/02/russians-engineer-brilliant-slot-machine-cheat-casinos-no-fi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log.dieweltistgarnichtso.net/Caprica,-2-years-ago"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witter.com/ncweaver/status/130817803975535001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Alice_and_Bob"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562991cfb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562991cfb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562991cfb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1562991cfb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err="1">
                <a:solidFill>
                  <a:srgbClr val="36393A"/>
                </a:solidFill>
                <a:effectLst/>
                <a:latin typeface="+mn-lt"/>
              </a:rPr>
              <a:t>LavaRand</a:t>
            </a:r>
            <a:r>
              <a:rPr lang="en-US" b="0" i="0" dirty="0">
                <a:solidFill>
                  <a:srgbClr val="36393A"/>
                </a:solidFill>
                <a:effectLst/>
                <a:latin typeface="+mn-lt"/>
              </a:rPr>
              <a:t> is a system that uses lava lamps as a secondary source of randomness for our production servers. A wall of lava lamps in the lobby of our San Francisco office provides an unpredictable input to a camera aimed at the wall. A video feed from the camera is fed into a CSPRNG, and that CSPRNG provides a stream of random values that can be used as an extra source of randomness by our production servers. Since the flow of the “lava” in a lava lamp is very unpredictable,</a:t>
            </a:r>
            <a:r>
              <a:rPr lang="en-US" b="0" i="0" baseline="30000" dirty="0">
                <a:solidFill>
                  <a:srgbClr val="36393A"/>
                </a:solidFill>
                <a:effectLst/>
                <a:latin typeface="+mn-lt"/>
              </a:rPr>
              <a:t>1</a:t>
            </a:r>
            <a:r>
              <a:rPr lang="en-US" b="0" i="0" dirty="0">
                <a:solidFill>
                  <a:srgbClr val="36393A"/>
                </a:solidFill>
                <a:effectLst/>
                <a:latin typeface="+mn-lt"/>
              </a:rPr>
              <a:t> “measuring” the lamps by taking footage of them is a good way to obtain unpredictable randomness. Computers store images as very large numbers, so we can use them as the input to a CSPRNG just like any other number.</a:t>
            </a:r>
          </a:p>
          <a:p>
            <a:br>
              <a:rPr lang="en-US" dirty="0">
                <a:latin typeface="+mn-lt"/>
              </a:rPr>
            </a:br>
            <a:endParaRPr lang="en-US" dirty="0">
              <a:latin typeface="+mn-lt"/>
            </a:endParaRPr>
          </a:p>
          <a:p>
            <a:r>
              <a:rPr lang="en-US" b="0" i="0" dirty="0">
                <a:solidFill>
                  <a:srgbClr val="202124"/>
                </a:solidFill>
                <a:effectLst/>
                <a:latin typeface="+mn-lt"/>
              </a:rPr>
              <a:t>The "real world" turns out to be a great source for randomness, because </a:t>
            </a:r>
            <a:r>
              <a:rPr lang="en-US" b="0" i="0" dirty="0">
                <a:solidFill>
                  <a:srgbClr val="040C28"/>
                </a:solidFill>
                <a:effectLst/>
                <a:latin typeface="+mn-lt"/>
              </a:rPr>
              <a:t>events in the physical world are unpredictable</a:t>
            </a:r>
            <a:r>
              <a:rPr lang="en-US" b="0" i="0" dirty="0">
                <a:solidFill>
                  <a:srgbClr val="202124"/>
                </a:solidFill>
                <a:effectLst/>
                <a:latin typeface="+mn-lt"/>
              </a:rPr>
              <a:t>. As one might expect, lava lamps are consistently random. The "lava" in a lava lamp never takes the same shape twice, and as a result, observing a group of lava lamps is a great source for random data.</a:t>
            </a:r>
          </a:p>
          <a:p>
            <a:endParaRPr lang="en-US" b="0" i="0" dirty="0">
              <a:solidFill>
                <a:srgbClr val="202124"/>
              </a:solidFill>
              <a:effectLst/>
              <a:latin typeface="+mn-lt"/>
            </a:endParaRPr>
          </a:p>
          <a:p>
            <a:pPr algn="l" rtl="0"/>
            <a:r>
              <a:rPr lang="en-US" b="0" i="0" dirty="0">
                <a:solidFill>
                  <a:srgbClr val="282829"/>
                </a:solidFill>
                <a:effectLst/>
                <a:latin typeface="+mn-lt"/>
              </a:rPr>
              <a:t>Randomness bias is the natural tendency to see patterns in random data. A simple example that everyone is familiar with is children seeing various pictures in clouds. This cloud looks like the profile of a person’s face, that one looks like a dog, etc. But really the shapes of the clouds are partially random.</a:t>
            </a:r>
          </a:p>
          <a:p>
            <a:br>
              <a:rPr lang="en-US" dirty="0">
                <a:latin typeface="+mn-lt"/>
              </a:rPr>
            </a:br>
            <a:endParaRPr dirty="0">
              <a:latin typeface="+mn-l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562991cfb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562991cfb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562991cfb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562991cfb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5ce0db228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5ce0db228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562991cfb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562991cf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562991cfb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1562991cfb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https://www.wired.com/2017/02/russians-engineer-brilliant-slot-machine-cheat-casinos-no-fix/</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562991cfb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1562991cfb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u="sng">
                <a:solidFill>
                  <a:schemeClr val="hlink"/>
                </a:solidFill>
                <a:hlinkClick r:id="rId3"/>
              </a:rPr>
              <a:t>http://blog.dieweltistgarnichtso.net/Caprica,-2-years-ago</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55042a08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155042a08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it should be" ~Nick Weaver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155042a08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155042a08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600" b="0" i="0" dirty="0">
                <a:solidFill>
                  <a:srgbClr val="040C28"/>
                </a:solidFill>
                <a:effectLst/>
                <a:latin typeface="+mn-lt"/>
              </a:rPr>
              <a:t>Deterministic Random Bit Generator</a:t>
            </a:r>
            <a:r>
              <a:rPr lang="en-US" sz="1600" b="0" i="0" dirty="0">
                <a:solidFill>
                  <a:srgbClr val="202124"/>
                </a:solidFill>
                <a:effectLst/>
                <a:latin typeface="+mn-lt"/>
              </a:rPr>
              <a:t> (DRBG)</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562991cfb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562991cfb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55042a08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155042a08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eprint.iacr.org</a:t>
            </a:r>
            <a:r>
              <a:rPr lang="en-US" dirty="0"/>
              <a:t>/2018/349.pdf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setup, refresh, and next algorithms underly (respectively) the Instantiate, Reseed and Generate functions of the DRBG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55042a085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155042a085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55042a08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155042a08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Notice: 1 HMAC call per block of bits plus 2 HMAC calls per call to Generate</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Output is then generated by iteratively computing V ← HMAC(K, V ), and concatenating the resulting strings (lines 6 - 8)</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55042a085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55042a08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"HMAC-DRBG is the best PRNG construction: accept no substitutes!" ~Nick Weaver [TODO Nick]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562991cf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1562991cf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562991cfb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562991cfb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Nick got in a Twitter fight over this (2020)</a:t>
            </a:r>
            <a:endParaRPr/>
          </a:p>
          <a:p>
            <a:pPr marL="0" lvl="0" indent="0" algn="l" rtl="0">
              <a:spcBef>
                <a:spcPts val="0"/>
              </a:spcBef>
              <a:spcAft>
                <a:spcPts val="0"/>
              </a:spcAft>
              <a:buNone/>
            </a:pPr>
            <a:r>
              <a:rPr lang="en" u="sng">
                <a:solidFill>
                  <a:schemeClr val="hlink"/>
                </a:solidFill>
                <a:hlinkClick r:id="rId3"/>
              </a:rPr>
              <a:t>https://twitter.com/ncweaver/status/1308178039755350018</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562991cfb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562991cfb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562991cfb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1562991cfb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1562991cfb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1562991cfb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1562991cfb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1562991cfb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1562991cf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1562991cfb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562991cfb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562991cf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Let’s make the K’s capitalized at some point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562991cfb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1562991cfb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562991cfb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562991cfb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Concatenation should probably be ||, not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5ce0db2285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5ce0db228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1562991cfb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1562991cfb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1562991cfb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562991cfb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Anyone who actually calls this a "One Time Pad" is selling snake oil!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562991cfb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1562991cfb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55042a085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55042a085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55042a085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55042a085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562991cf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562991cf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155042a085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155042a085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5ce0db2285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5ce0db2285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202122"/>
                </a:solidFill>
                <a:effectLst/>
                <a:latin typeface="Arial" panose="020B0604020202020204" pitchFamily="34" charset="0"/>
              </a:rPr>
              <a:t>The process begins by having the two parties, </a:t>
            </a:r>
            <a:r>
              <a:rPr lang="en-US" b="0" i="0" u="none" strike="noStrike" dirty="0">
                <a:solidFill>
                  <a:srgbClr val="3366CC"/>
                </a:solidFill>
                <a:effectLst/>
                <a:latin typeface="Arial" panose="020B0604020202020204" pitchFamily="34" charset="0"/>
                <a:hlinkClick r:id="rId3" tooltip="Alice and Bob"/>
              </a:rPr>
              <a:t>Alice and Bob</a:t>
            </a:r>
            <a:r>
              <a:rPr lang="en-US" b="0" i="0" dirty="0">
                <a:solidFill>
                  <a:srgbClr val="202122"/>
                </a:solidFill>
                <a:effectLst/>
                <a:latin typeface="Arial" panose="020B0604020202020204" pitchFamily="34" charset="0"/>
              </a:rPr>
              <a:t>, publicly agree on an arbitrary starting color that does not need to be kept secret. In this example, the color is yellow. Each person also selects a secret color that they keep to themselves – in this case, red and cyan. The crucial part of the process is that Alice and Bob each mix their own secret color together with their mutually shared color, resulting in orange-tan and light-blue mixtures respectively, and then publicly exchange the two mixed colors. Finally, each of them mixes the color they received from the partner with their own private color. The result is a final color mixture (yellow-brown in this case) that is identical to their partner's final color mixture.</a:t>
            </a:r>
          </a:p>
          <a:p>
            <a:br>
              <a:rPr lang="en-US"/>
            </a:b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155042a08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155042a08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Note: Multiplying the values doesn’t work, since you get </a:t>
            </a:r>
            <a:r>
              <a:rPr lang="en-US" i="1" dirty="0" err="1"/>
              <a:t>g</a:t>
            </a:r>
            <a:r>
              <a:rPr lang="en-US" i="1" baseline="30000" dirty="0" err="1"/>
              <a:t>a</a:t>
            </a:r>
            <a:r>
              <a:rPr lang="en-US" baseline="30000" dirty="0" err="1"/>
              <a:t>+</a:t>
            </a:r>
            <a:r>
              <a:rPr lang="en-US" i="1" baseline="30000" dirty="0" err="1"/>
              <a:t>b</a:t>
            </a:r>
            <a:r>
              <a:rPr lang="en-US" dirty="0"/>
              <a:t> mod </a:t>
            </a:r>
            <a:r>
              <a:rPr lang="en-US" i="1" dirty="0"/>
              <a:t>p</a:t>
            </a:r>
            <a:r>
              <a:rPr lang="en-US" dirty="0"/>
              <a:t> ≠ </a:t>
            </a:r>
            <a:r>
              <a:rPr lang="en-US" i="1" dirty="0"/>
              <a:t>g</a:t>
            </a:r>
            <a:r>
              <a:rPr lang="en-US" i="1" baseline="30000" dirty="0"/>
              <a:t>ab</a:t>
            </a:r>
            <a:r>
              <a:rPr lang="en-US" dirty="0"/>
              <a:t> mod </a:t>
            </a:r>
            <a:r>
              <a:rPr lang="en-US" i="1" dirty="0"/>
              <a:t>p</a:t>
            </a: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55042a085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55042a085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02122"/>
                </a:solidFill>
                <a:effectLst/>
                <a:latin typeface="Arial" panose="020B0604020202020204" pitchFamily="34" charset="0"/>
              </a:rPr>
              <a:t>that </a:t>
            </a:r>
            <a:r>
              <a:rPr lang="en-US" b="0" i="1" dirty="0">
                <a:solidFill>
                  <a:srgbClr val="202122"/>
                </a:solidFill>
                <a:effectLst/>
                <a:latin typeface="Arial" panose="020B0604020202020204" pitchFamily="34" charset="0"/>
              </a:rPr>
              <a:t>g</a:t>
            </a:r>
            <a:r>
              <a:rPr lang="en-US" b="0" i="1" baseline="30000" dirty="0">
                <a:solidFill>
                  <a:srgbClr val="202122"/>
                </a:solidFill>
                <a:effectLst/>
                <a:latin typeface="Arial" panose="020B0604020202020204" pitchFamily="34" charset="0"/>
              </a:rPr>
              <a:t>ab</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 </a:t>
            </a:r>
            <a:r>
              <a:rPr lang="en-US" b="0" i="1" dirty="0" err="1">
                <a:solidFill>
                  <a:srgbClr val="202122"/>
                </a:solidFill>
                <a:effectLst/>
                <a:latin typeface="Arial" panose="020B0604020202020204" pitchFamily="34" charset="0"/>
              </a:rPr>
              <a:t>g</a:t>
            </a:r>
            <a:r>
              <a:rPr lang="en-US" b="0" i="1" baseline="30000" dirty="0" err="1">
                <a:solidFill>
                  <a:srgbClr val="202122"/>
                </a:solidFill>
                <a:effectLst/>
                <a:latin typeface="Arial" panose="020B0604020202020204" pitchFamily="34" charset="0"/>
              </a:rPr>
              <a:t>ba</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take extremely long times to compute by any known algorithm just from the knowledge of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g</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g</a:t>
            </a:r>
            <a:r>
              <a:rPr lang="en-US" b="0" i="1" baseline="30000" dirty="0">
                <a:solidFill>
                  <a:srgbClr val="202122"/>
                </a:solidFill>
                <a:effectLst/>
                <a:latin typeface="Arial" panose="020B0604020202020204" pitchFamily="34" charset="0"/>
              </a:rPr>
              <a:t>a</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 and </a:t>
            </a:r>
            <a:r>
              <a:rPr lang="en-US" b="0" i="1" dirty="0" err="1">
                <a:solidFill>
                  <a:srgbClr val="202122"/>
                </a:solidFill>
                <a:effectLst/>
                <a:latin typeface="Arial" panose="020B0604020202020204" pitchFamily="34" charset="0"/>
              </a:rPr>
              <a:t>g</a:t>
            </a:r>
            <a:r>
              <a:rPr lang="en-US" b="0" i="1" baseline="30000" dirty="0" err="1">
                <a:solidFill>
                  <a:srgbClr val="202122"/>
                </a:solidFill>
                <a:effectLst/>
                <a:latin typeface="Arial" panose="020B0604020202020204" pitchFamily="34" charset="0"/>
              </a:rPr>
              <a:t>b</a:t>
            </a:r>
            <a:r>
              <a:rPr lang="en-US" b="0" i="0" dirty="0">
                <a:solidFill>
                  <a:srgbClr val="202122"/>
                </a:solidFill>
                <a:effectLst/>
                <a:latin typeface="Arial" panose="020B0604020202020204" pitchFamily="34" charset="0"/>
              </a:rPr>
              <a:t> mod </a:t>
            </a:r>
            <a:r>
              <a:rPr lang="en-US" b="0" i="1" dirty="0">
                <a:solidFill>
                  <a:srgbClr val="202122"/>
                </a:solidFill>
                <a:effectLst/>
                <a:latin typeface="Arial" panose="020B0604020202020204" pitchFamily="34" charset="0"/>
              </a:rPr>
              <a:t>p</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55042a085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55042a085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t>
            </a:r>
            <a:r>
              <a:rPr lang="en-US" b="1" dirty="0" err="1"/>
              <a:t>phe</a:t>
            </a:r>
            <a:r>
              <a:rPr lang="en-US" dirty="0"/>
              <a:t>-</a:t>
            </a:r>
            <a:r>
              <a:rPr lang="en-US" dirty="0" err="1"/>
              <a:t>merally</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5ce0db2285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5ce0db2285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5ce0db2285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5ce0db2285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5ce0db2285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5ce0db2285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5ce0db2285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5ce0db2285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5ce0db228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5ce0db22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1562991cf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1562991cf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562991cfb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562991cfb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562991cfb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562991cfb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562991cfb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562991cfb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2"/>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3" name="Google Shape;53;p12"/>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6"/>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7" name="Google Shape;37;p8"/>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9"/>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A71DDB-2CFC-2B3B-1C96-EAD2C6D727DF}"/>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PRNGs and Diffie-Hellman Key Exchange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Breaking Bitcoin Wallets</a:t>
            </a:r>
            <a:endParaRPr/>
          </a:p>
        </p:txBody>
      </p:sp>
      <p:sp>
        <p:nvSpPr>
          <p:cNvPr id="138" name="Google Shape;138;p2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What happens if we use a poor source of entropy?</a:t>
            </a:r>
            <a:endParaRPr/>
          </a:p>
          <a:p>
            <a:pPr marL="457200" lvl="0" indent="-342900" algn="l" rtl="0">
              <a:spcBef>
                <a:spcPts val="0"/>
              </a:spcBef>
              <a:spcAft>
                <a:spcPts val="0"/>
              </a:spcAft>
              <a:buSzPts val="1800"/>
              <a:buChar char="●"/>
            </a:pPr>
            <a:r>
              <a:rPr lang="en"/>
              <a:t>Bitcoin users use a randomly-generated private key to access their account (and money)</a:t>
            </a:r>
            <a:endParaRPr/>
          </a:p>
          <a:p>
            <a:pPr marL="914400" lvl="1" indent="-317500" algn="l" rtl="0">
              <a:spcBef>
                <a:spcPts val="0"/>
              </a:spcBef>
              <a:spcAft>
                <a:spcPts val="0"/>
              </a:spcAft>
              <a:buSzPts val="1400"/>
              <a:buChar char="○"/>
            </a:pPr>
            <a:r>
              <a:rPr lang="en"/>
              <a:t>An attacker who learns the key can access the money</a:t>
            </a:r>
            <a:endParaRPr/>
          </a:p>
          <a:p>
            <a:pPr marL="914400" lvl="1" indent="-317500" algn="l" rtl="0">
              <a:spcBef>
                <a:spcPts val="0"/>
              </a:spcBef>
              <a:spcAft>
                <a:spcPts val="0"/>
              </a:spcAft>
              <a:buSzPts val="1400"/>
              <a:buChar char="○"/>
            </a:pPr>
            <a:r>
              <a:rPr lang="en"/>
              <a:t>We’ll learn more about Bitcoin later</a:t>
            </a:r>
            <a:endParaRPr/>
          </a:p>
          <a:p>
            <a:pPr marL="457200" lvl="0" indent="-342900" algn="l" rtl="0">
              <a:spcBef>
                <a:spcPts val="0"/>
              </a:spcBef>
              <a:spcAft>
                <a:spcPts val="0"/>
              </a:spcAft>
              <a:buSzPts val="1800"/>
              <a:buChar char="●"/>
            </a:pPr>
            <a:r>
              <a:rPr lang="en"/>
              <a:t>An “improvment” [sic] to the algorithm reduced the entropy used to generate the private keys</a:t>
            </a:r>
            <a:endParaRPr/>
          </a:p>
          <a:p>
            <a:pPr marL="914400" lvl="1" indent="-317500" algn="l" rtl="0">
              <a:spcBef>
                <a:spcPts val="0"/>
              </a:spcBef>
              <a:spcAft>
                <a:spcPts val="0"/>
              </a:spcAft>
              <a:buSzPts val="1400"/>
              <a:buChar char="○"/>
            </a:pPr>
            <a:r>
              <a:rPr lang="en"/>
              <a:t>Any private key created with this “improvment” could be brute-forced</a:t>
            </a:r>
            <a:endParaRPr/>
          </a:p>
        </p:txBody>
      </p:sp>
      <p:pic>
        <p:nvPicPr>
          <p:cNvPr id="139" name="Google Shape;139;p26"/>
          <p:cNvPicPr preferRelativeResize="0"/>
          <p:nvPr/>
        </p:nvPicPr>
        <p:blipFill>
          <a:blip r:embed="rId3">
            <a:alphaModFix/>
          </a:blip>
          <a:stretch>
            <a:fillRect/>
          </a:stretch>
        </p:blipFill>
        <p:spPr>
          <a:xfrm>
            <a:off x="5858600" y="1246825"/>
            <a:ext cx="3133000" cy="2983318"/>
          </a:xfrm>
          <a:prstGeom prst="rect">
            <a:avLst/>
          </a:prstGeom>
          <a:noFill/>
          <a:ln>
            <a:noFill/>
          </a:ln>
        </p:spPr>
      </p:pic>
      <p:sp>
        <p:nvSpPr>
          <p:cNvPr id="140" name="Google Shape;14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True Randomness</a:t>
            </a:r>
            <a:endParaRPr/>
          </a:p>
        </p:txBody>
      </p:sp>
      <p:sp>
        <p:nvSpPr>
          <p:cNvPr id="146" name="Google Shape;146;p2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 dirty="0"/>
              <a:t>To generate truly random numbers, we need a physical source of entropy</a:t>
            </a:r>
            <a:endParaRPr dirty="0"/>
          </a:p>
          <a:p>
            <a:pPr lvl="1"/>
            <a:r>
              <a:rPr lang="en-US" altLang="en-US" dirty="0"/>
              <a:t>Lava lamps</a:t>
            </a:r>
          </a:p>
          <a:p>
            <a:pPr lvl="1"/>
            <a:r>
              <a:rPr lang="en-US" altLang="en-US" dirty="0"/>
              <a:t>Earthquake strength or interval</a:t>
            </a:r>
            <a:endParaRPr lang="en" dirty="0"/>
          </a:p>
          <a:p>
            <a:pPr marL="914400" lvl="1" indent="-317500" algn="l" rtl="0">
              <a:spcBef>
                <a:spcPts val="0"/>
              </a:spcBef>
              <a:spcAft>
                <a:spcPts val="0"/>
              </a:spcAft>
              <a:buSzPts val="1400"/>
              <a:buChar char="○"/>
            </a:pPr>
            <a:r>
              <a:rPr lang="en" dirty="0"/>
              <a:t>An unpredictable circuit on a CPU</a:t>
            </a:r>
            <a:endParaRPr dirty="0"/>
          </a:p>
          <a:p>
            <a:pPr marL="914400" lvl="1" indent="-317500" algn="l" rtl="0">
              <a:spcBef>
                <a:spcPts val="0"/>
              </a:spcBef>
              <a:spcAft>
                <a:spcPts val="0"/>
              </a:spcAft>
              <a:buSzPts val="1400"/>
              <a:buChar char="○"/>
            </a:pPr>
            <a:r>
              <a:rPr lang="en" dirty="0"/>
              <a:t>Human activity measured at very fine time scales (e.g. the microsecond you pressed a key)</a:t>
            </a:r>
            <a:endParaRPr dirty="0"/>
          </a:p>
          <a:p>
            <a:pPr lvl="0"/>
            <a:r>
              <a:rPr lang="en-US" dirty="0"/>
              <a:t>Unbiased entropy usually requires combining multiple entropy sources</a:t>
            </a:r>
          </a:p>
          <a:p>
            <a:pPr lvl="1"/>
            <a:r>
              <a:rPr lang="en-US" dirty="0"/>
              <a:t>Goal: Total number of bits of entropy is the sum of all the input numbers of bits of entropy</a:t>
            </a:r>
            <a:endParaRPr lang="en-US" sz="1800" dirty="0"/>
          </a:p>
          <a:p>
            <a:pPr lvl="2"/>
            <a:r>
              <a:rPr lang="en-US" dirty="0"/>
              <a:t>Many poor sources + 1 good source = good entropy</a:t>
            </a:r>
            <a:endParaRPr lang="en" dirty="0"/>
          </a:p>
          <a:p>
            <a:pPr marL="457200" lvl="0" indent="-342900" algn="l" rtl="0">
              <a:spcBef>
                <a:spcPts val="0"/>
              </a:spcBef>
              <a:spcAft>
                <a:spcPts val="0"/>
              </a:spcAft>
              <a:buSzPts val="1800"/>
              <a:buChar char="●"/>
            </a:pPr>
            <a:r>
              <a:rPr lang="en" dirty="0"/>
              <a:t>Issues with true randomness</a:t>
            </a:r>
            <a:endParaRPr dirty="0"/>
          </a:p>
          <a:p>
            <a:pPr marL="914400" lvl="1" indent="-317500" algn="l" rtl="0">
              <a:spcBef>
                <a:spcPts val="0"/>
              </a:spcBef>
              <a:spcAft>
                <a:spcPts val="0"/>
              </a:spcAft>
              <a:buSzPts val="1400"/>
              <a:buChar char="○"/>
            </a:pPr>
            <a:r>
              <a:rPr lang="en" dirty="0"/>
              <a:t>It’s expensive and slow to generate</a:t>
            </a:r>
            <a:endParaRPr dirty="0"/>
          </a:p>
          <a:p>
            <a:pPr marL="914400" lvl="1" indent="-317500" algn="l" rtl="0">
              <a:spcBef>
                <a:spcPts val="0"/>
              </a:spcBef>
              <a:spcAft>
                <a:spcPts val="0"/>
              </a:spcAft>
              <a:buSzPts val="1400"/>
              <a:buChar char="○"/>
            </a:pPr>
            <a:r>
              <a:rPr lang="en" dirty="0"/>
              <a:t>Physical entropy sources are often biased</a:t>
            </a:r>
            <a:endParaRPr dirty="0"/>
          </a:p>
        </p:txBody>
      </p:sp>
      <p:grpSp>
        <p:nvGrpSpPr>
          <p:cNvPr id="147" name="Google Shape;147;p27"/>
          <p:cNvGrpSpPr/>
          <p:nvPr/>
        </p:nvGrpSpPr>
        <p:grpSpPr>
          <a:xfrm>
            <a:off x="5605675" y="1327550"/>
            <a:ext cx="3385902" cy="3008550"/>
            <a:chOff x="5605675" y="1327550"/>
            <a:chExt cx="3385902" cy="3008550"/>
          </a:xfrm>
        </p:grpSpPr>
        <p:pic>
          <p:nvPicPr>
            <p:cNvPr id="148" name="Google Shape;148;p27"/>
            <p:cNvPicPr preferRelativeResize="0"/>
            <p:nvPr/>
          </p:nvPicPr>
          <p:blipFill>
            <a:blip r:embed="rId3">
              <a:alphaModFix/>
            </a:blip>
            <a:stretch>
              <a:fillRect/>
            </a:stretch>
          </p:blipFill>
          <p:spPr>
            <a:xfrm>
              <a:off x="5605675" y="1327550"/>
              <a:ext cx="3385902" cy="1904570"/>
            </a:xfrm>
            <a:prstGeom prst="rect">
              <a:avLst/>
            </a:prstGeom>
            <a:noFill/>
            <a:ln>
              <a:noFill/>
            </a:ln>
          </p:spPr>
        </p:pic>
        <p:sp>
          <p:nvSpPr>
            <p:cNvPr id="149" name="Google Shape;149;p27"/>
            <p:cNvSpPr txBox="1"/>
            <p:nvPr/>
          </p:nvSpPr>
          <p:spPr>
            <a:xfrm>
              <a:off x="5645200" y="3289400"/>
              <a:ext cx="3289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Exotic entropy source: Cloudflare has a wall of lava lamps that are recorded by an HD video camera that views the lamps through a rotating prism</a:t>
              </a:r>
              <a:endParaRPr dirty="0"/>
            </a:p>
          </p:txBody>
        </p:sp>
      </p:grpSp>
      <p:sp>
        <p:nvSpPr>
          <p:cNvPr id="150" name="Google Shape;15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Pseudorandom Number Generators (PRNGs)</a:t>
            </a:r>
            <a:endParaRPr/>
          </a:p>
        </p:txBody>
      </p:sp>
      <p:sp>
        <p:nvSpPr>
          <p:cNvPr id="156" name="Google Shape;156;p2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True randomness is expensive and biased</a:t>
            </a:r>
            <a:endParaRPr dirty="0"/>
          </a:p>
          <a:p>
            <a:pPr marL="457200" lvl="0" indent="-342900" algn="l" rtl="0">
              <a:spcBef>
                <a:spcPts val="0"/>
              </a:spcBef>
              <a:spcAft>
                <a:spcPts val="0"/>
              </a:spcAft>
              <a:buSzPts val="1800"/>
              <a:buChar char="●"/>
            </a:pPr>
            <a:r>
              <a:rPr lang="en" b="1" dirty="0"/>
              <a:t>Pseudorandom number generator</a:t>
            </a:r>
            <a:r>
              <a:rPr lang="en" dirty="0"/>
              <a:t> (</a:t>
            </a:r>
            <a:r>
              <a:rPr lang="en" b="1" dirty="0"/>
              <a:t>PRNGs</a:t>
            </a:r>
            <a:r>
              <a:rPr lang="en" dirty="0"/>
              <a:t>): An algorithm that uses a little bit of true randomness to generate a lot of random-looking output </a:t>
            </a:r>
            <a:endParaRPr dirty="0"/>
          </a:p>
          <a:p>
            <a:pPr marL="914400" lvl="1" indent="-317500" algn="l" rtl="0">
              <a:spcBef>
                <a:spcPts val="0"/>
              </a:spcBef>
              <a:spcAft>
                <a:spcPts val="0"/>
              </a:spcAft>
              <a:buSzPts val="1400"/>
              <a:buChar char="○"/>
            </a:pPr>
            <a:r>
              <a:rPr lang="en" dirty="0"/>
              <a:t>Also called </a:t>
            </a:r>
            <a:r>
              <a:rPr lang="en" b="1" dirty="0"/>
              <a:t>deterministic random bit generators</a:t>
            </a:r>
            <a:r>
              <a:rPr lang="en" dirty="0"/>
              <a:t> (</a:t>
            </a:r>
            <a:r>
              <a:rPr lang="en" b="1" dirty="0"/>
              <a:t>DRBGs</a:t>
            </a:r>
            <a:r>
              <a:rPr lang="en" dirty="0"/>
              <a:t>)</a:t>
            </a:r>
            <a:endParaRPr dirty="0"/>
          </a:p>
          <a:p>
            <a:pPr marL="457200" lvl="0" indent="-342900" algn="l" rtl="0">
              <a:spcBef>
                <a:spcPts val="0"/>
              </a:spcBef>
              <a:spcAft>
                <a:spcPts val="0"/>
              </a:spcAft>
              <a:buSzPts val="1800"/>
              <a:buChar char="●"/>
            </a:pPr>
            <a:r>
              <a:rPr lang="en" dirty="0"/>
              <a:t>Usage</a:t>
            </a:r>
            <a:endParaRPr dirty="0"/>
          </a:p>
          <a:p>
            <a:pPr marL="914400" lvl="1" indent="-317500" algn="l" rtl="0">
              <a:spcBef>
                <a:spcPts val="0"/>
              </a:spcBef>
              <a:spcAft>
                <a:spcPts val="0"/>
              </a:spcAft>
              <a:buSzPts val="1400"/>
              <a:buChar char="○"/>
            </a:pPr>
            <a:r>
              <a:rPr lang="en" dirty="0"/>
              <a:t>Generate some expensive true randomness (e.g. noisy circuit on your CPU)</a:t>
            </a:r>
            <a:endParaRPr dirty="0"/>
          </a:p>
          <a:p>
            <a:pPr marL="914400" lvl="1" indent="-317500" algn="l" rtl="0">
              <a:spcBef>
                <a:spcPts val="0"/>
              </a:spcBef>
              <a:spcAft>
                <a:spcPts val="0"/>
              </a:spcAft>
              <a:buSzPts val="1400"/>
              <a:buChar char="○"/>
            </a:pPr>
            <a:r>
              <a:rPr lang="en" dirty="0"/>
              <a:t>Use the true randomness as input to the PRNG</a:t>
            </a:r>
            <a:endParaRPr dirty="0"/>
          </a:p>
          <a:p>
            <a:pPr marL="914400" lvl="1" indent="-317500" algn="l" rtl="0">
              <a:spcBef>
                <a:spcPts val="0"/>
              </a:spcBef>
              <a:spcAft>
                <a:spcPts val="0"/>
              </a:spcAft>
              <a:buSzPts val="1400"/>
              <a:buChar char="○"/>
            </a:pPr>
            <a:r>
              <a:rPr lang="en" dirty="0"/>
              <a:t>Generate random-looking numbers quickly and cheaply with the PRNG</a:t>
            </a:r>
            <a:endParaRPr dirty="0"/>
          </a:p>
          <a:p>
            <a:pPr marL="457200" lvl="0" indent="-342900" algn="l" rtl="0">
              <a:spcBef>
                <a:spcPts val="0"/>
              </a:spcBef>
              <a:spcAft>
                <a:spcPts val="0"/>
              </a:spcAft>
              <a:buSzPts val="1800"/>
              <a:buChar char="●"/>
            </a:pPr>
            <a:r>
              <a:rPr lang="en" dirty="0"/>
              <a:t>PRNGs are deterministic: Output is generated according to a set algorithm</a:t>
            </a:r>
            <a:endParaRPr dirty="0"/>
          </a:p>
          <a:p>
            <a:pPr marL="914400" lvl="1" indent="-317500" algn="l" rtl="0">
              <a:spcBef>
                <a:spcPts val="0"/>
              </a:spcBef>
              <a:spcAft>
                <a:spcPts val="0"/>
              </a:spcAft>
              <a:buSzPts val="1400"/>
              <a:buChar char="○"/>
            </a:pPr>
            <a:r>
              <a:rPr lang="en" dirty="0"/>
              <a:t>However, for an attacker who can’t see the </a:t>
            </a:r>
            <a:r>
              <a:rPr lang="en" b="1" dirty="0"/>
              <a:t>internal state</a:t>
            </a:r>
            <a:r>
              <a:rPr lang="en" dirty="0"/>
              <a:t>, the output is </a:t>
            </a:r>
            <a:r>
              <a:rPr lang="en" i="1" dirty="0"/>
              <a:t>computationally indistinguishable</a:t>
            </a:r>
            <a:r>
              <a:rPr lang="en" dirty="0"/>
              <a:t> from true randomness</a:t>
            </a:r>
            <a:endParaRPr dirty="0"/>
          </a:p>
        </p:txBody>
      </p:sp>
      <p:sp>
        <p:nvSpPr>
          <p:cNvPr id="157" name="Google Shape;15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Definition</a:t>
            </a:r>
            <a:endParaRPr/>
          </a:p>
        </p:txBody>
      </p:sp>
      <p:sp>
        <p:nvSpPr>
          <p:cNvPr id="163" name="Google Shape;163;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PRNG has three functions:</a:t>
            </a:r>
            <a:endParaRPr/>
          </a:p>
          <a:p>
            <a:pPr marL="914400" lvl="1" indent="-317500" algn="l" rtl="0">
              <a:spcBef>
                <a:spcPts val="0"/>
              </a:spcBef>
              <a:spcAft>
                <a:spcPts val="0"/>
              </a:spcAft>
              <a:buSzPts val="1400"/>
              <a:buChar char="○"/>
            </a:pPr>
            <a:r>
              <a:rPr lang="en"/>
              <a:t>PRNG.Seed(randomness): Initializes the internal state using the entropy</a:t>
            </a:r>
            <a:endParaRPr/>
          </a:p>
          <a:p>
            <a:pPr marL="1371600" lvl="2" indent="-317500" algn="l" rtl="0">
              <a:spcBef>
                <a:spcPts val="0"/>
              </a:spcBef>
              <a:spcAft>
                <a:spcPts val="0"/>
              </a:spcAft>
              <a:buSzPts val="1400"/>
              <a:buChar char="■"/>
            </a:pPr>
            <a:r>
              <a:rPr lang="en"/>
              <a:t>Input: Some truly random bits</a:t>
            </a:r>
            <a:endParaRPr/>
          </a:p>
          <a:p>
            <a:pPr marL="914400" lvl="1" indent="-317500" algn="l" rtl="0">
              <a:spcBef>
                <a:spcPts val="0"/>
              </a:spcBef>
              <a:spcAft>
                <a:spcPts val="0"/>
              </a:spcAft>
              <a:buSzPts val="1400"/>
              <a:buChar char="○"/>
            </a:pPr>
            <a:r>
              <a:rPr lang="en"/>
              <a:t>PRNG.Reseed(randomness): Updates the internal state using the existing state and the entropy</a:t>
            </a:r>
            <a:endParaRPr/>
          </a:p>
          <a:p>
            <a:pPr marL="1371600" lvl="2" indent="-317500" algn="l" rtl="0">
              <a:spcBef>
                <a:spcPts val="0"/>
              </a:spcBef>
              <a:spcAft>
                <a:spcPts val="0"/>
              </a:spcAft>
              <a:buSzPts val="1400"/>
              <a:buChar char="■"/>
            </a:pPr>
            <a:r>
              <a:rPr lang="en"/>
              <a:t>Input: More truly random bits</a:t>
            </a:r>
            <a:endParaRPr/>
          </a:p>
          <a:p>
            <a:pPr marL="914400" lvl="1" indent="-317500" algn="l" rtl="0">
              <a:spcBef>
                <a:spcPts val="0"/>
              </a:spcBef>
              <a:spcAft>
                <a:spcPts val="0"/>
              </a:spcAft>
              <a:buSzPts val="1400"/>
              <a:buChar char="○"/>
            </a:pPr>
            <a:r>
              <a:rPr lang="en"/>
              <a:t>PRNG.Generate(</a:t>
            </a:r>
            <a:r>
              <a:rPr lang="en" i="1"/>
              <a:t>n</a:t>
            </a:r>
            <a:r>
              <a:rPr lang="en"/>
              <a:t>): Generate </a:t>
            </a:r>
            <a:r>
              <a:rPr lang="en" i="1"/>
              <a:t>n</a:t>
            </a:r>
            <a:r>
              <a:rPr lang="en"/>
              <a:t> pseudorandom bits</a:t>
            </a:r>
            <a:endParaRPr/>
          </a:p>
          <a:p>
            <a:pPr marL="1371600" lvl="2" indent="-317500" algn="l" rtl="0">
              <a:spcBef>
                <a:spcPts val="0"/>
              </a:spcBef>
              <a:spcAft>
                <a:spcPts val="0"/>
              </a:spcAft>
              <a:buSzPts val="1400"/>
              <a:buChar char="■"/>
            </a:pPr>
            <a:r>
              <a:rPr lang="en"/>
              <a:t>Input: A number </a:t>
            </a:r>
            <a:r>
              <a:rPr lang="en" i="1"/>
              <a:t>n</a:t>
            </a:r>
            <a:endParaRPr/>
          </a:p>
          <a:p>
            <a:pPr marL="1371600" lvl="2" indent="-317500" algn="l" rtl="0">
              <a:spcBef>
                <a:spcPts val="0"/>
              </a:spcBef>
              <a:spcAft>
                <a:spcPts val="0"/>
              </a:spcAft>
              <a:buSzPts val="1400"/>
              <a:buChar char="■"/>
            </a:pPr>
            <a:r>
              <a:rPr lang="en"/>
              <a:t>Output: </a:t>
            </a:r>
            <a:r>
              <a:rPr lang="en" i="1"/>
              <a:t>n</a:t>
            </a:r>
            <a:r>
              <a:rPr lang="en"/>
              <a:t> pseudorandom bits</a:t>
            </a:r>
            <a:endParaRPr/>
          </a:p>
          <a:p>
            <a:pPr marL="1371600" lvl="2" indent="-317500" algn="l" rtl="0">
              <a:spcBef>
                <a:spcPts val="0"/>
              </a:spcBef>
              <a:spcAft>
                <a:spcPts val="0"/>
              </a:spcAft>
              <a:buSzPts val="1400"/>
              <a:buChar char="■"/>
            </a:pPr>
            <a:r>
              <a:rPr lang="en"/>
              <a:t>Updates the internal state as needed</a:t>
            </a:r>
            <a:endParaRPr/>
          </a:p>
          <a:p>
            <a:pPr marL="457200" lvl="0" indent="-342900" algn="l" rtl="0">
              <a:spcBef>
                <a:spcPts val="0"/>
              </a:spcBef>
              <a:spcAft>
                <a:spcPts val="0"/>
              </a:spcAft>
              <a:buSzPts val="1800"/>
              <a:buChar char="●"/>
            </a:pPr>
            <a:r>
              <a:rPr lang="en"/>
              <a:t>Properties</a:t>
            </a:r>
            <a:endParaRPr/>
          </a:p>
          <a:p>
            <a:pPr marL="914400" lvl="1" indent="-317500" algn="l" rtl="0">
              <a:spcBef>
                <a:spcPts val="0"/>
              </a:spcBef>
              <a:spcAft>
                <a:spcPts val="0"/>
              </a:spcAft>
              <a:buSzPts val="1400"/>
              <a:buChar char="○"/>
            </a:pPr>
            <a:r>
              <a:rPr lang="en" b="1"/>
              <a:t>Correctness</a:t>
            </a:r>
            <a:r>
              <a:rPr lang="en"/>
              <a:t>: Deterministic</a:t>
            </a:r>
            <a:endParaRPr/>
          </a:p>
          <a:p>
            <a:pPr marL="914400" lvl="1" indent="-317500" algn="l" rtl="0">
              <a:spcBef>
                <a:spcPts val="0"/>
              </a:spcBef>
              <a:spcAft>
                <a:spcPts val="0"/>
              </a:spcAft>
              <a:buSzPts val="1400"/>
              <a:buChar char="○"/>
            </a:pPr>
            <a:r>
              <a:rPr lang="en" b="1"/>
              <a:t>Efficiency</a:t>
            </a:r>
            <a:r>
              <a:rPr lang="en"/>
              <a:t>: Efficient to generate pseudorandom bits</a:t>
            </a:r>
            <a:endParaRPr/>
          </a:p>
          <a:p>
            <a:pPr marL="914400" lvl="1" indent="-317500" algn="l" rtl="0">
              <a:spcBef>
                <a:spcPts val="0"/>
              </a:spcBef>
              <a:spcAft>
                <a:spcPts val="0"/>
              </a:spcAft>
              <a:buSzPts val="1400"/>
              <a:buChar char="○"/>
            </a:pPr>
            <a:r>
              <a:rPr lang="en" b="1"/>
              <a:t>Security</a:t>
            </a:r>
            <a:r>
              <a:rPr lang="en"/>
              <a:t>: Indistinguishability from random</a:t>
            </a:r>
            <a:endParaRPr/>
          </a:p>
          <a:p>
            <a:pPr marL="914400" lvl="1" indent="-317500" algn="l" rtl="0">
              <a:spcBef>
                <a:spcPts val="0"/>
              </a:spcBef>
              <a:spcAft>
                <a:spcPts val="0"/>
              </a:spcAft>
              <a:buSzPts val="1400"/>
              <a:buChar char="○"/>
            </a:pPr>
            <a:r>
              <a:rPr lang="en" b="1"/>
              <a:t>Additional security</a:t>
            </a:r>
            <a:r>
              <a:rPr lang="en"/>
              <a:t>: Rollback resistance</a:t>
            </a:r>
            <a:endParaRPr/>
          </a:p>
        </p:txBody>
      </p:sp>
      <p:sp>
        <p:nvSpPr>
          <p:cNvPr id="164" name="Google Shape;16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Seeding and Reseeding</a:t>
            </a:r>
            <a:endParaRPr/>
          </a:p>
        </p:txBody>
      </p:sp>
      <p:sp>
        <p:nvSpPr>
          <p:cNvPr id="170" name="Google Shape;170;p3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Recall: Number of bits of entropy should be the sum of the number of bits in all sources</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A PRNG should be seeded with all available sources of entropy</a:t>
            </a:r>
            <a:endParaRPr dirty="0"/>
          </a:p>
          <a:p>
            <a:pPr marL="914400" lvl="1" indent="-317500" algn="l" rtl="0">
              <a:spcBef>
                <a:spcPts val="0"/>
              </a:spcBef>
              <a:spcAft>
                <a:spcPts val="0"/>
              </a:spcAft>
              <a:buSzPts val="1400"/>
              <a:buChar char="○"/>
            </a:pPr>
            <a:r>
              <a:rPr lang="en" dirty="0"/>
              <a:t>Combining many low-entropy sources should result in high-entropy output</a:t>
            </a:r>
            <a:endParaRPr dirty="0"/>
          </a:p>
          <a:p>
            <a:pPr marL="914400" lvl="1" indent="-317500" algn="l" rtl="0">
              <a:spcBef>
                <a:spcPts val="0"/>
              </a:spcBef>
              <a:spcAft>
                <a:spcPts val="0"/>
              </a:spcAft>
              <a:buSzPts val="1400"/>
              <a:buChar char="○"/>
            </a:pPr>
            <a:r>
              <a:rPr lang="en" dirty="0"/>
              <a:t>If one source has 0 entropy, it should not reduce the entropy of the output</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Reseeding is used to add even more entropy as it becomes available</a:t>
            </a:r>
            <a:endParaRPr dirty="0"/>
          </a:p>
          <a:p>
            <a:pPr marL="914400" lvl="1" indent="-317500" algn="l" rtl="0">
              <a:spcBef>
                <a:spcPts val="0"/>
              </a:spcBef>
              <a:spcAft>
                <a:spcPts val="0"/>
              </a:spcAft>
              <a:buSzPts val="1400"/>
              <a:buChar char="○"/>
            </a:pPr>
            <a:r>
              <a:rPr lang="en" dirty="0"/>
              <a:t>Reseeding with 0 entropy should not reduce the entropy of the internal state or output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Security</a:t>
            </a:r>
            <a:endParaRPr/>
          </a:p>
        </p:txBody>
      </p:sp>
      <p:sp>
        <p:nvSpPr>
          <p:cNvPr id="176" name="Google Shape;176;p3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Can we design a PRNG that is truly random?</a:t>
            </a:r>
            <a:endParaRPr/>
          </a:p>
          <a:p>
            <a:pPr marL="457200" lvl="0" indent="-342900" algn="l" rtl="0">
              <a:spcBef>
                <a:spcPts val="0"/>
              </a:spcBef>
              <a:spcAft>
                <a:spcPts val="0"/>
              </a:spcAft>
              <a:buSzPts val="1800"/>
              <a:buChar char="●"/>
            </a:pPr>
            <a:r>
              <a:rPr lang="en"/>
              <a:t>A PRNG cannot be truly random</a:t>
            </a:r>
            <a:endParaRPr/>
          </a:p>
          <a:p>
            <a:pPr marL="914400" lvl="1" indent="-317500" algn="l" rtl="0">
              <a:spcBef>
                <a:spcPts val="0"/>
              </a:spcBef>
              <a:spcAft>
                <a:spcPts val="0"/>
              </a:spcAft>
              <a:buSzPts val="1400"/>
              <a:buChar char="○"/>
            </a:pPr>
            <a:r>
              <a:rPr lang="en"/>
              <a:t>The output is deterministic given the initial seed</a:t>
            </a:r>
            <a:endParaRPr/>
          </a:p>
          <a:p>
            <a:pPr marL="914400" lvl="1" indent="-317500" algn="l" rtl="0">
              <a:spcBef>
                <a:spcPts val="0"/>
              </a:spcBef>
              <a:spcAft>
                <a:spcPts val="0"/>
              </a:spcAft>
              <a:buSzPts val="1400"/>
              <a:buChar char="○"/>
            </a:pPr>
            <a:r>
              <a:rPr lang="en"/>
              <a:t>If the initial seed is </a:t>
            </a:r>
            <a:r>
              <a:rPr lang="en" i="1"/>
              <a:t>s</a:t>
            </a:r>
            <a:r>
              <a:rPr lang="en"/>
              <a:t> bits long, there are only 2</a:t>
            </a:r>
            <a:r>
              <a:rPr lang="en" i="1" baseline="30000"/>
              <a:t>s</a:t>
            </a:r>
            <a:r>
              <a:rPr lang="en"/>
              <a:t> possible output sequences</a:t>
            </a:r>
            <a:endParaRPr/>
          </a:p>
          <a:p>
            <a:pPr marL="457200" lvl="0" indent="-342900" algn="l" rtl="0">
              <a:spcBef>
                <a:spcPts val="0"/>
              </a:spcBef>
              <a:spcAft>
                <a:spcPts val="0"/>
              </a:spcAft>
              <a:buSzPts val="1800"/>
              <a:buChar char="●"/>
            </a:pPr>
            <a:r>
              <a:rPr lang="en"/>
              <a:t>A secure PRNG is computationally indistinguishable from random to an attacker</a:t>
            </a:r>
            <a:endParaRPr/>
          </a:p>
          <a:p>
            <a:pPr marL="914400" lvl="1" indent="-317500" algn="l" rtl="0">
              <a:spcBef>
                <a:spcPts val="0"/>
              </a:spcBef>
              <a:spcAft>
                <a:spcPts val="0"/>
              </a:spcAft>
              <a:buSzPts val="1400"/>
              <a:buChar char="○"/>
            </a:pPr>
            <a:r>
              <a:rPr lang="en"/>
              <a:t>Game: Present an attacker with a truly random sequence and a sequence outputted from a secure PRNG</a:t>
            </a:r>
            <a:endParaRPr/>
          </a:p>
          <a:p>
            <a:pPr marL="914400" lvl="1" indent="-317500" algn="l" rtl="0">
              <a:spcBef>
                <a:spcPts val="0"/>
              </a:spcBef>
              <a:spcAft>
                <a:spcPts val="0"/>
              </a:spcAft>
              <a:buSzPts val="1400"/>
              <a:buChar char="○"/>
            </a:pPr>
            <a:r>
              <a:rPr lang="en"/>
              <a:t>An attacker should not be able to determine which is which with probability &gt; 1/2 + negligible</a:t>
            </a:r>
            <a:endParaRPr/>
          </a:p>
          <a:p>
            <a:pPr marL="457200" lvl="0" indent="-342900" algn="l" rtl="0">
              <a:spcBef>
                <a:spcPts val="0"/>
              </a:spcBef>
              <a:spcAft>
                <a:spcPts val="0"/>
              </a:spcAft>
              <a:buSzPts val="1800"/>
              <a:buChar char="●"/>
            </a:pPr>
            <a:r>
              <a:rPr lang="en"/>
              <a:t>Equivalent definition: An attacker cannot predict future output of the PRNG</a:t>
            </a:r>
            <a:endParaRPr/>
          </a:p>
          <a:p>
            <a:pPr marL="0" lvl="0" indent="0" algn="l" rtl="0">
              <a:spcBef>
                <a:spcPts val="1200"/>
              </a:spcBef>
              <a:spcAft>
                <a:spcPts val="1200"/>
              </a:spcAft>
              <a:buNone/>
            </a:pPr>
            <a:endParaRPr/>
          </a:p>
        </p:txBody>
      </p:sp>
      <p:sp>
        <p:nvSpPr>
          <p:cNvPr id="177" name="Google Shape;17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Breaking Slot Machines</a:t>
            </a:r>
            <a:endParaRPr/>
          </a:p>
        </p:txBody>
      </p:sp>
      <p:sp>
        <p:nvSpPr>
          <p:cNvPr id="183" name="Google Shape;18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happens if PRNGs are used improperly?</a:t>
            </a:r>
            <a:endParaRPr/>
          </a:p>
          <a:p>
            <a:pPr marL="457200" lvl="0" indent="-342900" algn="l" rtl="0">
              <a:spcBef>
                <a:spcPts val="0"/>
              </a:spcBef>
              <a:spcAft>
                <a:spcPts val="0"/>
              </a:spcAft>
              <a:buSzPts val="1800"/>
              <a:buChar char="●"/>
            </a:pPr>
            <a:r>
              <a:rPr lang="en"/>
              <a:t>A casino in St. Louis experienced unusual bad “luck”</a:t>
            </a:r>
            <a:endParaRPr/>
          </a:p>
          <a:p>
            <a:pPr marL="914400" lvl="1" indent="-317500" algn="l" rtl="0">
              <a:spcBef>
                <a:spcPts val="0"/>
              </a:spcBef>
              <a:spcAft>
                <a:spcPts val="0"/>
              </a:spcAft>
              <a:buSzPts val="1400"/>
              <a:buChar char="○"/>
            </a:pPr>
            <a:r>
              <a:rPr lang="en"/>
              <a:t>Suspicious players would hover over the lever and then spin at a specific time to win</a:t>
            </a:r>
            <a:endParaRPr/>
          </a:p>
          <a:p>
            <a:pPr marL="457200" lvl="0" indent="-342900" algn="l" rtl="0">
              <a:spcBef>
                <a:spcPts val="0"/>
              </a:spcBef>
              <a:spcAft>
                <a:spcPts val="0"/>
              </a:spcAft>
              <a:buSzPts val="1800"/>
              <a:buChar char="●"/>
            </a:pPr>
            <a:r>
              <a:rPr lang="en"/>
              <a:t>Vulnerability: Slot machines used predictable PRNGs</a:t>
            </a:r>
            <a:endParaRPr/>
          </a:p>
          <a:p>
            <a:pPr marL="914400" lvl="1" indent="-317500" algn="l" rtl="0">
              <a:spcBef>
                <a:spcPts val="0"/>
              </a:spcBef>
              <a:spcAft>
                <a:spcPts val="0"/>
              </a:spcAft>
              <a:buSzPts val="1400"/>
              <a:buChar char="○"/>
            </a:pPr>
            <a:r>
              <a:rPr lang="en"/>
              <a:t>The PRNG output was based on the current time</a:t>
            </a:r>
            <a:endParaRPr/>
          </a:p>
          <a:p>
            <a:pPr marL="457200" lvl="0" indent="-342900" algn="l" rtl="0">
              <a:spcBef>
                <a:spcPts val="0"/>
              </a:spcBef>
              <a:spcAft>
                <a:spcPts val="0"/>
              </a:spcAft>
              <a:buSzPts val="1800"/>
              <a:buChar char="●"/>
            </a:pPr>
            <a:r>
              <a:rPr lang="en"/>
              <a:t>Strategy:</a:t>
            </a:r>
            <a:endParaRPr/>
          </a:p>
          <a:p>
            <a:pPr marL="914400" lvl="1" indent="-317500" algn="l" rtl="0">
              <a:spcBef>
                <a:spcPts val="0"/>
              </a:spcBef>
              <a:spcAft>
                <a:spcPts val="0"/>
              </a:spcAft>
              <a:buSzPts val="1400"/>
              <a:buChar char="○"/>
            </a:pPr>
            <a:r>
              <a:rPr lang="en"/>
              <a:t>Use a smartphone to alert you to when to pull the lever for the best chance of winning</a:t>
            </a:r>
            <a:endParaRPr/>
          </a:p>
          <a:p>
            <a:pPr marL="457200" lvl="0" indent="-342900" algn="l" rtl="0">
              <a:spcBef>
                <a:spcPts val="0"/>
              </a:spcBef>
              <a:spcAft>
                <a:spcPts val="0"/>
              </a:spcAft>
              <a:buSzPts val="1800"/>
              <a:buChar char="●"/>
            </a:pPr>
            <a:r>
              <a:rPr lang="en"/>
              <a:t>Las Vegas was not affected by the vulnerability</a:t>
            </a:r>
            <a:endParaRPr/>
          </a:p>
          <a:p>
            <a:pPr marL="914400" lvl="1" indent="-317500" algn="l" rtl="0">
              <a:spcBef>
                <a:spcPts val="0"/>
              </a:spcBef>
              <a:spcAft>
                <a:spcPts val="0"/>
              </a:spcAft>
              <a:buSzPts val="1400"/>
              <a:buChar char="○"/>
            </a:pPr>
            <a:r>
              <a:rPr lang="en"/>
              <a:t>Nevada slot machines must follow evaluation standards designed to address this sort of issue</a:t>
            </a:r>
            <a:endParaRPr/>
          </a:p>
        </p:txBody>
      </p:sp>
      <p:sp>
        <p:nvSpPr>
          <p:cNvPr id="184" name="Google Shape;18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OpenSSL PRNG bug</a:t>
            </a:r>
            <a:endParaRPr/>
          </a:p>
        </p:txBody>
      </p:sp>
      <p:sp>
        <p:nvSpPr>
          <p:cNvPr id="190" name="Google Shape;190;p3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Char char="●"/>
            </a:pPr>
            <a:r>
              <a:rPr lang="en"/>
              <a:t>What happens if we don’t use enough entropy?</a:t>
            </a:r>
            <a:endParaRPr/>
          </a:p>
          <a:p>
            <a:pPr marL="457200" lvl="0" indent="-325755" algn="l" rtl="0">
              <a:spcBef>
                <a:spcPts val="0"/>
              </a:spcBef>
              <a:spcAft>
                <a:spcPts val="0"/>
              </a:spcAft>
              <a:buSzPct val="100000"/>
              <a:buChar char="●"/>
            </a:pPr>
            <a:r>
              <a:rPr lang="en"/>
              <a:t>Debian OpenSSL CVE-2008-0166</a:t>
            </a:r>
            <a:endParaRPr/>
          </a:p>
          <a:p>
            <a:pPr marL="914400" lvl="1" indent="-304165" algn="l" rtl="0">
              <a:spcBef>
                <a:spcPts val="0"/>
              </a:spcBef>
              <a:spcAft>
                <a:spcPts val="0"/>
              </a:spcAft>
              <a:buSzPct val="100000"/>
              <a:buChar char="○"/>
            </a:pPr>
            <a:r>
              <a:rPr lang="en"/>
              <a:t>Debian: A Linux distribution</a:t>
            </a:r>
            <a:endParaRPr/>
          </a:p>
          <a:p>
            <a:pPr marL="914400" lvl="1" indent="-304165" algn="l" rtl="0">
              <a:spcBef>
                <a:spcPts val="0"/>
              </a:spcBef>
              <a:spcAft>
                <a:spcPts val="0"/>
              </a:spcAft>
              <a:buSzPct val="100000"/>
              <a:buChar char="○"/>
            </a:pPr>
            <a:r>
              <a:rPr lang="en"/>
              <a:t>OpenSSL: A cryptographic library</a:t>
            </a:r>
            <a:endParaRPr/>
          </a:p>
          <a:p>
            <a:pPr marL="914400" lvl="1" indent="-304165" algn="l" rtl="0">
              <a:spcBef>
                <a:spcPts val="0"/>
              </a:spcBef>
              <a:spcAft>
                <a:spcPts val="0"/>
              </a:spcAft>
              <a:buSzPct val="100000"/>
              <a:buChar char="○"/>
            </a:pPr>
            <a:r>
              <a:rPr lang="en"/>
              <a:t>In “cleaning up” OpenSSL (Debian “bug” #363516), the author “fixed” how OpenSSL seeds random numbers</a:t>
            </a:r>
            <a:endParaRPr/>
          </a:p>
          <a:p>
            <a:pPr marL="914400" lvl="1" indent="-304165" algn="l" rtl="0">
              <a:spcBef>
                <a:spcPts val="0"/>
              </a:spcBef>
              <a:spcAft>
                <a:spcPts val="0"/>
              </a:spcAft>
              <a:buSzPct val="100000"/>
              <a:buChar char="○"/>
            </a:pPr>
            <a:r>
              <a:rPr lang="en"/>
              <a:t>The existing code caused Purify and Valgrind to complain about reading uninitialized memory</a:t>
            </a:r>
            <a:endParaRPr/>
          </a:p>
          <a:p>
            <a:pPr marL="914400" lvl="1" indent="-304165" algn="l" rtl="0">
              <a:spcBef>
                <a:spcPts val="0"/>
              </a:spcBef>
              <a:spcAft>
                <a:spcPts val="0"/>
              </a:spcAft>
              <a:buSzPct val="100000"/>
              <a:buChar char="○"/>
            </a:pPr>
            <a:r>
              <a:rPr lang="en"/>
              <a:t>The cleanup caused the PRNG to only be seeded with the process ID</a:t>
            </a:r>
            <a:endParaRPr/>
          </a:p>
          <a:p>
            <a:pPr marL="914400" lvl="1" indent="-304165" algn="l" rtl="0">
              <a:spcBef>
                <a:spcPts val="0"/>
              </a:spcBef>
              <a:spcAft>
                <a:spcPts val="0"/>
              </a:spcAft>
              <a:buSzPct val="100000"/>
              <a:buChar char="○"/>
            </a:pPr>
            <a:r>
              <a:rPr lang="en"/>
              <a:t>There are only 2</a:t>
            </a:r>
            <a:r>
              <a:rPr lang="en" baseline="30000"/>
              <a:t>15</a:t>
            </a:r>
            <a:r>
              <a:rPr lang="en"/>
              <a:t> (32,768) possible process IDs, so the PRNG only has 15 bits of entropy</a:t>
            </a:r>
            <a:endParaRPr/>
          </a:p>
          <a:p>
            <a:pPr marL="457200" lvl="0" indent="-325755" algn="l" rtl="0">
              <a:spcBef>
                <a:spcPts val="0"/>
              </a:spcBef>
              <a:spcAft>
                <a:spcPts val="0"/>
              </a:spcAft>
              <a:buSzPct val="100000"/>
              <a:buChar char="●"/>
            </a:pPr>
            <a:r>
              <a:rPr lang="en"/>
              <a:t>Easy to deduce private keys generated with the PRNG</a:t>
            </a:r>
            <a:endParaRPr/>
          </a:p>
          <a:p>
            <a:pPr marL="914400" lvl="1" indent="-304165" algn="l" rtl="0">
              <a:spcBef>
                <a:spcPts val="0"/>
              </a:spcBef>
              <a:spcAft>
                <a:spcPts val="0"/>
              </a:spcAft>
              <a:buSzPct val="100000"/>
              <a:buChar char="○"/>
            </a:pPr>
            <a:r>
              <a:rPr lang="en"/>
              <a:t>Set the PRNG to every possible starting state and generate a few private/public key pairs</a:t>
            </a:r>
            <a:endParaRPr/>
          </a:p>
          <a:p>
            <a:pPr marL="914400" lvl="1" indent="-304165" algn="l" rtl="0">
              <a:spcBef>
                <a:spcPts val="0"/>
              </a:spcBef>
              <a:spcAft>
                <a:spcPts val="0"/>
              </a:spcAft>
              <a:buSzPct val="100000"/>
              <a:buChar char="○"/>
            </a:pPr>
            <a:r>
              <a:rPr lang="en"/>
              <a:t>See if the matching public key is anywhere on the Internet</a:t>
            </a:r>
            <a:endParaRPr/>
          </a:p>
        </p:txBody>
      </p:sp>
      <p:sp>
        <p:nvSpPr>
          <p:cNvPr id="191" name="Google Shape;19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192" name="Google Shape;192;p33"/>
          <p:cNvPicPr preferRelativeResize="0"/>
          <p:nvPr/>
        </p:nvPicPr>
        <p:blipFill>
          <a:blip r:embed="rId3">
            <a:alphaModFix/>
          </a:blip>
          <a:stretch>
            <a:fillRect/>
          </a:stretch>
        </p:blipFill>
        <p:spPr>
          <a:xfrm>
            <a:off x="5984125" y="1619650"/>
            <a:ext cx="2706625" cy="2533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 Rollback Resistance</a:t>
            </a:r>
            <a:endParaRPr/>
          </a:p>
        </p:txBody>
      </p:sp>
      <p:sp>
        <p:nvSpPr>
          <p:cNvPr id="198" name="Google Shape;198;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t>Rollback resistance</a:t>
            </a:r>
            <a:r>
              <a:rPr lang="en" dirty="0"/>
              <a:t>: If the attacker learns the internal PRNG state, they cannot learn anything about previous states or outputs</a:t>
            </a:r>
            <a:endParaRPr dirty="0"/>
          </a:p>
          <a:p>
            <a:pPr marL="914400" lvl="1" indent="-317500" algn="l" rtl="0">
              <a:spcBef>
                <a:spcPts val="0"/>
              </a:spcBef>
              <a:spcAft>
                <a:spcPts val="0"/>
              </a:spcAft>
              <a:buSzPts val="1400"/>
              <a:buChar char="○"/>
            </a:pPr>
            <a:r>
              <a:rPr lang="en" dirty="0"/>
              <a:t>Game: An attacker knows the current internal state of the PRNG and is given</a:t>
            </a:r>
          </a:p>
          <a:p>
            <a:pPr lvl="2">
              <a:buChar char="○"/>
            </a:pPr>
            <a:r>
              <a:rPr lang="en" dirty="0"/>
              <a:t>a sequence of truly random bits, and </a:t>
            </a:r>
          </a:p>
          <a:p>
            <a:pPr lvl="2">
              <a:buChar char="○"/>
            </a:pPr>
            <a:r>
              <a:rPr lang="en" dirty="0"/>
              <a:t>a sequence of previous output from the PRNG</a:t>
            </a:r>
            <a:endParaRPr dirty="0"/>
          </a:p>
          <a:p>
            <a:pPr marL="914400" lvl="1" indent="-317500" algn="l" rtl="0">
              <a:spcBef>
                <a:spcPts val="0"/>
              </a:spcBef>
              <a:spcAft>
                <a:spcPts val="0"/>
              </a:spcAft>
              <a:buSzPts val="1400"/>
              <a:buChar char="○"/>
            </a:pPr>
            <a:r>
              <a:rPr lang="en" dirty="0"/>
              <a:t>The attacker cannot determine which is which with probability &gt; 1/2</a:t>
            </a:r>
            <a:endParaRPr dirty="0"/>
          </a:p>
          <a:p>
            <a:pPr marL="457200" lvl="0" indent="-342900" algn="l" rtl="0">
              <a:spcBef>
                <a:spcPts val="0"/>
              </a:spcBef>
              <a:spcAft>
                <a:spcPts val="0"/>
              </a:spcAft>
              <a:buSzPts val="1800"/>
              <a:buChar char="●"/>
            </a:pPr>
            <a:r>
              <a:rPr lang="en" dirty="0"/>
              <a:t>Rollback resistance is not required in a secure PRNG, but it is a useful property</a:t>
            </a:r>
            <a:endParaRPr dirty="0"/>
          </a:p>
          <a:p>
            <a:pPr marL="914400" lvl="1" indent="-317500" algn="l" rtl="0">
              <a:spcBef>
                <a:spcPts val="0"/>
              </a:spcBef>
              <a:spcAft>
                <a:spcPts val="0"/>
              </a:spcAft>
              <a:buSzPts val="1400"/>
              <a:buChar char="○"/>
            </a:pPr>
            <a:r>
              <a:rPr lang="en" dirty="0"/>
              <a:t>Consider:</a:t>
            </a:r>
            <a:endParaRPr dirty="0"/>
          </a:p>
          <a:p>
            <a:pPr marL="1371600" lvl="2" indent="-317500" algn="l" rtl="0">
              <a:spcBef>
                <a:spcPts val="0"/>
              </a:spcBef>
              <a:spcAft>
                <a:spcPts val="0"/>
              </a:spcAft>
              <a:buSzPts val="1400"/>
              <a:buChar char="■"/>
            </a:pPr>
            <a:r>
              <a:rPr lang="en" dirty="0"/>
              <a:t>Alice has used the same PRNG to generate her secret key and the IVs for encryption</a:t>
            </a:r>
            <a:endParaRPr dirty="0"/>
          </a:p>
          <a:p>
            <a:pPr marL="1371600" lvl="2" indent="-317500" algn="l" rtl="0">
              <a:spcBef>
                <a:spcPts val="0"/>
              </a:spcBef>
              <a:spcAft>
                <a:spcPts val="0"/>
              </a:spcAft>
              <a:buSzPts val="1400"/>
              <a:buChar char="■"/>
            </a:pPr>
            <a:r>
              <a:rPr lang="en" dirty="0"/>
              <a:t>Mallory compromises the internal state of the PRNG</a:t>
            </a:r>
            <a:endParaRPr dirty="0"/>
          </a:p>
          <a:p>
            <a:pPr marL="1371600" lvl="2" indent="-317500" algn="l" rtl="0">
              <a:spcBef>
                <a:spcPts val="0"/>
              </a:spcBef>
              <a:spcAft>
                <a:spcPts val="0"/>
              </a:spcAft>
              <a:buSzPts val="1400"/>
              <a:buChar char="■"/>
            </a:pPr>
            <a:r>
              <a:rPr lang="en" dirty="0"/>
              <a:t>If the PRNG is not rollback resistant, Mallory can derive previous PRNG output… such as the secret key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04" name="Google Shape;20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Idea: HMAC output looks unpredictable. Let’s use HMAC to build a PRNG!</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HMAC takes two arguments (key and message). Let’s keep two values, </a:t>
            </a:r>
            <a:r>
              <a:rPr lang="en" i="1" dirty="0"/>
              <a:t>K</a:t>
            </a:r>
            <a:r>
              <a:rPr lang="en" dirty="0"/>
              <a:t> (key) and </a:t>
            </a:r>
            <a:r>
              <a:rPr lang="en" i="1" dirty="0"/>
              <a:t>V</a:t>
            </a:r>
            <a:r>
              <a:rPr lang="en" dirty="0"/>
              <a:t> (value) as internal state</a:t>
            </a:r>
            <a:endParaRPr dirty="0"/>
          </a:p>
        </p:txBody>
      </p:sp>
      <p:sp>
        <p:nvSpPr>
          <p:cNvPr id="205" name="Google Shape;20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Hashes</a:t>
            </a:r>
            <a:endParaRPr/>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Map arbitrary-length input to fixed-length output</a:t>
            </a:r>
            <a:endParaRPr sz="2000" dirty="0"/>
          </a:p>
          <a:p>
            <a:pPr marL="457200" lvl="0" indent="-342900" algn="l" rtl="0">
              <a:spcBef>
                <a:spcPts val="0"/>
              </a:spcBef>
              <a:spcAft>
                <a:spcPts val="0"/>
              </a:spcAft>
              <a:buSzPts val="1800"/>
              <a:buChar char="●"/>
            </a:pPr>
            <a:r>
              <a:rPr lang="en" sz="2000" dirty="0"/>
              <a:t>Output is deterministic and unpredictable</a:t>
            </a:r>
            <a:endParaRPr sz="2000" dirty="0"/>
          </a:p>
          <a:p>
            <a:pPr marL="457200" lvl="0" indent="-342900" algn="l" rtl="0">
              <a:spcBef>
                <a:spcPts val="0"/>
              </a:spcBef>
              <a:spcAft>
                <a:spcPts val="0"/>
              </a:spcAft>
              <a:buSzPts val="1800"/>
              <a:buChar char="●"/>
            </a:pPr>
            <a:r>
              <a:rPr lang="en" sz="2000" dirty="0"/>
              <a:t>Security properties</a:t>
            </a:r>
            <a:endParaRPr sz="2000" dirty="0"/>
          </a:p>
          <a:p>
            <a:pPr marL="914400" lvl="1" indent="-317500" algn="l" rtl="0">
              <a:spcBef>
                <a:spcPts val="0"/>
              </a:spcBef>
              <a:spcAft>
                <a:spcPts val="0"/>
              </a:spcAft>
              <a:buSzPts val="1400"/>
              <a:buChar char="○"/>
            </a:pPr>
            <a:r>
              <a:rPr lang="en" sz="1600" dirty="0"/>
              <a:t>One way: Given an output </a:t>
            </a:r>
            <a:r>
              <a:rPr lang="en" sz="1600" i="1" dirty="0"/>
              <a:t>y</a:t>
            </a:r>
            <a:r>
              <a:rPr lang="en" sz="1600" dirty="0"/>
              <a:t>, it is infeasible to find any input </a:t>
            </a:r>
            <a:r>
              <a:rPr lang="en" sz="1600" i="1" dirty="0"/>
              <a:t>x</a:t>
            </a:r>
            <a:r>
              <a:rPr lang="en" sz="1600" dirty="0"/>
              <a:t> such that </a:t>
            </a:r>
            <a:r>
              <a:rPr lang="en" sz="1600" i="1" dirty="0"/>
              <a:t>H</a:t>
            </a:r>
            <a:r>
              <a:rPr lang="en" sz="1600" dirty="0"/>
              <a:t>(</a:t>
            </a:r>
            <a:r>
              <a:rPr lang="en" sz="1600" i="1" dirty="0"/>
              <a:t>x</a:t>
            </a:r>
            <a:r>
              <a:rPr lang="en" sz="1600" dirty="0"/>
              <a:t>) = </a:t>
            </a:r>
            <a:r>
              <a:rPr lang="en" sz="1600" i="1" dirty="0"/>
              <a:t>y</a:t>
            </a:r>
            <a:r>
              <a:rPr lang="en" sz="1600" dirty="0"/>
              <a:t>.</a:t>
            </a:r>
            <a:endParaRPr sz="1600" dirty="0"/>
          </a:p>
          <a:p>
            <a:pPr marL="914400" lvl="1" indent="-317500" algn="l" rtl="0">
              <a:spcBef>
                <a:spcPts val="0"/>
              </a:spcBef>
              <a:spcAft>
                <a:spcPts val="0"/>
              </a:spcAft>
              <a:buSzPts val="1400"/>
              <a:buChar char="○"/>
            </a:pPr>
            <a:r>
              <a:rPr lang="en" sz="1600" dirty="0"/>
              <a:t>Collision resistant: It is infeasible to find another any pair of inputs </a:t>
            </a:r>
            <a:r>
              <a:rPr lang="en" sz="1600" i="1" dirty="0"/>
              <a:t>x'</a:t>
            </a:r>
            <a:r>
              <a:rPr lang="en" sz="1600" dirty="0"/>
              <a:t> ≠ </a:t>
            </a:r>
            <a:r>
              <a:rPr lang="en" sz="1600" i="1" dirty="0"/>
              <a:t>x</a:t>
            </a:r>
            <a:r>
              <a:rPr lang="en" sz="1600" dirty="0"/>
              <a:t> such that </a:t>
            </a:r>
            <a:r>
              <a:rPr lang="en" sz="1600" i="1" dirty="0"/>
              <a:t>H</a:t>
            </a:r>
            <a:r>
              <a:rPr lang="en" sz="1600" dirty="0"/>
              <a:t>(</a:t>
            </a:r>
            <a:r>
              <a:rPr lang="en" sz="1600" i="1" dirty="0"/>
              <a:t>x</a:t>
            </a:r>
            <a:r>
              <a:rPr lang="en" sz="1600" dirty="0"/>
              <a:t>) = </a:t>
            </a:r>
            <a:r>
              <a:rPr lang="en" sz="1600" i="1" dirty="0"/>
              <a:t>H</a:t>
            </a:r>
            <a:r>
              <a:rPr lang="en" sz="1600" dirty="0"/>
              <a:t>(</a:t>
            </a:r>
            <a:r>
              <a:rPr lang="en" sz="1600" i="1" dirty="0"/>
              <a:t>x'</a:t>
            </a:r>
            <a:r>
              <a:rPr lang="en" sz="1600" dirty="0"/>
              <a:t>).</a:t>
            </a:r>
            <a:endParaRPr sz="1600" dirty="0"/>
          </a:p>
          <a:p>
            <a:pPr marL="457200" lvl="0" indent="-342900" algn="l" rtl="0">
              <a:spcBef>
                <a:spcPts val="0"/>
              </a:spcBef>
              <a:spcAft>
                <a:spcPts val="0"/>
              </a:spcAft>
              <a:buSzPts val="1800"/>
              <a:buChar char="●"/>
            </a:pPr>
            <a:r>
              <a:rPr lang="en" sz="2000" dirty="0"/>
              <a:t>Some hashes are vulnerable to length extension attacks</a:t>
            </a:r>
            <a:endParaRPr sz="2000" dirty="0"/>
          </a:p>
          <a:p>
            <a:pPr marL="457200" lvl="0" indent="-342900" algn="l" rtl="0">
              <a:spcBef>
                <a:spcPts val="0"/>
              </a:spcBef>
              <a:spcAft>
                <a:spcPts val="0"/>
              </a:spcAft>
              <a:buSzPts val="1800"/>
              <a:buChar char="●"/>
            </a:pPr>
            <a:r>
              <a:rPr lang="en" sz="2000" dirty="0"/>
              <a:t>Hashes don’t provide integrity (unless you can publish the hash securely)</a:t>
            </a:r>
            <a:endParaRPr sz="2000" dirty="0"/>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11" name="Google Shape;211;p3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a:t>Seed(</a:t>
            </a:r>
            <a:r>
              <a:rPr lang="en" i="1"/>
              <a:t>s</a:t>
            </a:r>
            <a:r>
              <a:rPr lang="en"/>
              <a:t>):</a:t>
            </a:r>
            <a:endParaRPr/>
          </a:p>
          <a:p>
            <a:pPr marL="0" lvl="0" indent="457200" algn="l" rtl="0">
              <a:lnSpc>
                <a:spcPct val="115000"/>
              </a:lnSpc>
              <a:spcBef>
                <a:spcPts val="0"/>
              </a:spcBef>
              <a:spcAft>
                <a:spcPts val="0"/>
              </a:spcAft>
              <a:buClr>
                <a:schemeClr val="dk1"/>
              </a:buClr>
              <a:buSzPts val="1100"/>
              <a:buFont typeface="Arial"/>
              <a:buNone/>
            </a:pPr>
            <a:r>
              <a:rPr lang="en" i="1"/>
              <a:t>K</a:t>
            </a:r>
            <a:r>
              <a:rPr lang="en"/>
              <a:t> = 0</a:t>
            </a:r>
            <a:endParaRPr/>
          </a:p>
          <a:p>
            <a:pPr marL="0" lvl="0" indent="457200" algn="l" rtl="0">
              <a:lnSpc>
                <a:spcPct val="115000"/>
              </a:lnSpc>
              <a:spcBef>
                <a:spcPts val="0"/>
              </a:spcBef>
              <a:spcAft>
                <a:spcPts val="0"/>
              </a:spcAft>
              <a:buClr>
                <a:schemeClr val="dk1"/>
              </a:buClr>
              <a:buSzPts val="1100"/>
              <a:buFont typeface="Arial"/>
              <a:buNone/>
            </a:pPr>
            <a:r>
              <a:rPr lang="en" i="1"/>
              <a:t>V</a:t>
            </a:r>
            <a:r>
              <a:rPr lang="en"/>
              <a:t> = 0</a:t>
            </a:r>
            <a:endParaRPr/>
          </a:p>
          <a:p>
            <a:pPr marL="0" lvl="0" indent="0" algn="l" rtl="0">
              <a:lnSpc>
                <a:spcPct val="115000"/>
              </a:lnSpc>
              <a:spcBef>
                <a:spcPts val="0"/>
              </a:spcBef>
              <a:spcAft>
                <a:spcPts val="0"/>
              </a:spcAft>
              <a:buClr>
                <a:schemeClr val="dk1"/>
              </a:buClr>
              <a:buSzPts val="1100"/>
              <a:buFont typeface="Arial"/>
              <a:buNone/>
            </a:pPr>
            <a:endParaRPr/>
          </a:p>
          <a:p>
            <a:pPr marL="0" lvl="0" indent="457200" algn="l" rtl="0">
              <a:lnSpc>
                <a:spcPct val="115000"/>
              </a:lnSpc>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0x00 || </a:t>
            </a:r>
            <a:r>
              <a:rPr lang="en" i="1"/>
              <a:t>s</a:t>
            </a:r>
            <a:r>
              <a:rPr lang="en"/>
              <a:t>)</a:t>
            </a:r>
            <a:endParaRPr/>
          </a:p>
          <a:p>
            <a:pPr marL="457200" lvl="0" indent="0" algn="l" rtl="0">
              <a:lnSpc>
                <a:spcPct val="115000"/>
              </a:lnSpc>
              <a:spcBef>
                <a:spcPts val="0"/>
              </a:spcBef>
              <a:spcAft>
                <a:spcPts val="0"/>
              </a:spcAft>
              <a:buClr>
                <a:schemeClr val="dk1"/>
              </a:buClr>
              <a:buSzPts val="1100"/>
              <a:buFont typeface="Arial"/>
              <a:buNone/>
            </a:pPr>
            <a:r>
              <a:rPr lang="en" i="1"/>
              <a:t>V</a:t>
            </a:r>
            <a:r>
              <a:rPr lang="en"/>
              <a:t> = HMAC(</a:t>
            </a:r>
            <a:r>
              <a:rPr lang="en" i="1"/>
              <a:t>K</a:t>
            </a:r>
            <a:r>
              <a:rPr lang="en"/>
              <a:t>, </a:t>
            </a:r>
            <a:r>
              <a:rPr lang="en" i="1"/>
              <a:t>V</a:t>
            </a:r>
            <a:r>
              <a:rPr lang="en"/>
              <a:t>)</a:t>
            </a:r>
            <a:endParaRPr/>
          </a:p>
          <a:p>
            <a:pPr marL="457200" lvl="0" indent="0" algn="l" rtl="0">
              <a:lnSpc>
                <a:spcPct val="115000"/>
              </a:lnSpc>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0x01 || </a:t>
            </a:r>
            <a:r>
              <a:rPr lang="en" i="1"/>
              <a:t>s</a:t>
            </a:r>
            <a:r>
              <a:rPr lang="en"/>
              <a:t>)</a:t>
            </a:r>
            <a:endParaRPr/>
          </a:p>
          <a:p>
            <a:pPr marL="457200" lvl="0" indent="0" algn="l" rtl="0">
              <a:lnSpc>
                <a:spcPct val="115000"/>
              </a:lnSpc>
              <a:spcBef>
                <a:spcPts val="0"/>
              </a:spcBef>
              <a:spcAft>
                <a:spcPts val="0"/>
              </a:spcAft>
              <a:buNone/>
            </a:pPr>
            <a:r>
              <a:rPr lang="en" i="1"/>
              <a:t>V</a:t>
            </a:r>
            <a:r>
              <a:rPr lang="en"/>
              <a:t> = HMAC(</a:t>
            </a:r>
            <a:r>
              <a:rPr lang="en" i="1"/>
              <a:t>K</a:t>
            </a:r>
            <a:r>
              <a:rPr lang="en"/>
              <a:t>, </a:t>
            </a:r>
            <a:r>
              <a:rPr lang="en" i="1"/>
              <a:t>V</a:t>
            </a:r>
            <a:r>
              <a:rPr lang="en"/>
              <a:t>)</a:t>
            </a:r>
            <a:endParaRPr/>
          </a:p>
        </p:txBody>
      </p:sp>
      <p:grpSp>
        <p:nvGrpSpPr>
          <p:cNvPr id="212" name="Google Shape;212;p36"/>
          <p:cNvGrpSpPr/>
          <p:nvPr/>
        </p:nvGrpSpPr>
        <p:grpSpPr>
          <a:xfrm>
            <a:off x="1626600" y="1754425"/>
            <a:ext cx="4788600" cy="400200"/>
            <a:chOff x="1626600" y="1906825"/>
            <a:chExt cx="4788600" cy="400200"/>
          </a:xfrm>
        </p:grpSpPr>
        <p:cxnSp>
          <p:nvCxnSpPr>
            <p:cNvPr id="213" name="Google Shape;213;p36"/>
            <p:cNvCxnSpPr>
              <a:stCxn id="214" idx="1"/>
            </p:cNvCxnSpPr>
            <p:nvPr/>
          </p:nvCxnSpPr>
          <p:spPr>
            <a:xfrm rot="10800000">
              <a:off x="1626600" y="2106925"/>
              <a:ext cx="1935600" cy="0"/>
            </a:xfrm>
            <a:prstGeom prst="straightConnector1">
              <a:avLst/>
            </a:prstGeom>
            <a:noFill/>
            <a:ln w="19050" cap="flat" cmpd="sng">
              <a:solidFill>
                <a:schemeClr val="dk2"/>
              </a:solidFill>
              <a:prstDash val="solid"/>
              <a:round/>
              <a:headEnd type="none" w="med" len="med"/>
              <a:tailEnd type="triangle" w="med" len="med"/>
            </a:ln>
          </p:spPr>
        </p:cxnSp>
        <p:sp>
          <p:nvSpPr>
            <p:cNvPr id="214" name="Google Shape;214;p36"/>
            <p:cNvSpPr txBox="1"/>
            <p:nvPr/>
          </p:nvSpPr>
          <p:spPr>
            <a:xfrm>
              <a:off x="3562200" y="1906825"/>
              <a:ext cx="28530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Initialize internal state</a:t>
              </a:r>
              <a:endParaRPr>
                <a:solidFill>
                  <a:schemeClr val="dk1"/>
                </a:solidFill>
              </a:endParaRPr>
            </a:p>
          </p:txBody>
        </p:sp>
      </p:grpSp>
      <p:grpSp>
        <p:nvGrpSpPr>
          <p:cNvPr id="215" name="Google Shape;215;p36"/>
          <p:cNvGrpSpPr/>
          <p:nvPr/>
        </p:nvGrpSpPr>
        <p:grpSpPr>
          <a:xfrm>
            <a:off x="4053000" y="2887950"/>
            <a:ext cx="3859500" cy="615600"/>
            <a:chOff x="3595800" y="2735550"/>
            <a:chExt cx="3859500" cy="615600"/>
          </a:xfrm>
        </p:grpSpPr>
        <p:cxnSp>
          <p:nvCxnSpPr>
            <p:cNvPr id="216" name="Google Shape;216;p36"/>
            <p:cNvCxnSpPr>
              <a:stCxn id="217" idx="1"/>
            </p:cNvCxnSpPr>
            <p:nvPr/>
          </p:nvCxnSpPr>
          <p:spPr>
            <a:xfrm rot="10800000">
              <a:off x="3595800" y="3043350"/>
              <a:ext cx="1586400" cy="0"/>
            </a:xfrm>
            <a:prstGeom prst="straightConnector1">
              <a:avLst/>
            </a:prstGeom>
            <a:noFill/>
            <a:ln w="19050" cap="flat" cmpd="sng">
              <a:solidFill>
                <a:schemeClr val="dk2"/>
              </a:solidFill>
              <a:prstDash val="solid"/>
              <a:round/>
              <a:headEnd type="none" w="med" len="med"/>
              <a:tailEnd type="triangle" w="med" len="med"/>
            </a:ln>
          </p:spPr>
        </p:cxnSp>
        <p:sp>
          <p:nvSpPr>
            <p:cNvPr id="217" name="Google Shape;217;p36"/>
            <p:cNvSpPr txBox="1"/>
            <p:nvPr/>
          </p:nvSpPr>
          <p:spPr>
            <a:xfrm>
              <a:off x="5182200" y="2735550"/>
              <a:ext cx="22731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Update internal state with provided entropy</a:t>
              </a: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23" name="Google Shape;223;p3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a:t>Reseed(s):</a:t>
            </a:r>
            <a:endParaRPr/>
          </a:p>
          <a:p>
            <a:pPr marL="0" lvl="0" indent="457200" algn="l" rtl="0">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0x00 || </a:t>
            </a:r>
            <a:r>
              <a:rPr lang="en" i="1"/>
              <a:t>s</a:t>
            </a:r>
            <a:r>
              <a:rPr lang="en"/>
              <a:t>)</a:t>
            </a:r>
            <a:endParaRPr/>
          </a:p>
          <a:p>
            <a:pPr marL="457200" lvl="0" indent="0" algn="l" rtl="0">
              <a:spcBef>
                <a:spcPts val="0"/>
              </a:spcBef>
              <a:spcAft>
                <a:spcPts val="0"/>
              </a:spcAft>
              <a:buClr>
                <a:schemeClr val="dk1"/>
              </a:buClr>
              <a:buSzPts val="1100"/>
              <a:buFont typeface="Arial"/>
              <a:buNone/>
            </a:pPr>
            <a:r>
              <a:rPr lang="en" i="1"/>
              <a:t>V</a:t>
            </a:r>
            <a:r>
              <a:rPr lang="en"/>
              <a:t> = HMAC(</a:t>
            </a:r>
            <a:r>
              <a:rPr lang="en" i="1"/>
              <a:t>K</a:t>
            </a:r>
            <a:r>
              <a:rPr lang="en"/>
              <a:t>, </a:t>
            </a:r>
            <a:r>
              <a:rPr lang="en" i="1"/>
              <a:t>V</a:t>
            </a:r>
            <a:r>
              <a:rPr lang="en"/>
              <a:t>)</a:t>
            </a:r>
            <a:endParaRPr/>
          </a:p>
          <a:p>
            <a:pPr marL="457200" lvl="0" indent="0" algn="l" rtl="0">
              <a:spcBef>
                <a:spcPts val="0"/>
              </a:spcBef>
              <a:spcAft>
                <a:spcPts val="0"/>
              </a:spcAft>
              <a:buClr>
                <a:schemeClr val="dk1"/>
              </a:buClr>
              <a:buSzPts val="1100"/>
              <a:buFont typeface="Arial"/>
              <a:buNone/>
            </a:pPr>
            <a:r>
              <a:rPr lang="en" i="1"/>
              <a:t>K</a:t>
            </a:r>
            <a:r>
              <a:rPr lang="en"/>
              <a:t> = HMAC(</a:t>
            </a:r>
            <a:r>
              <a:rPr lang="en" i="1"/>
              <a:t>K</a:t>
            </a:r>
            <a:r>
              <a:rPr lang="en"/>
              <a:t>, </a:t>
            </a:r>
            <a:r>
              <a:rPr lang="en" i="1"/>
              <a:t>V</a:t>
            </a:r>
            <a:r>
              <a:rPr lang="en"/>
              <a:t> || 0x01 || </a:t>
            </a:r>
            <a:r>
              <a:rPr lang="en" i="1"/>
              <a:t>s</a:t>
            </a:r>
            <a:r>
              <a:rPr lang="en"/>
              <a:t>)</a:t>
            </a:r>
            <a:endParaRPr/>
          </a:p>
          <a:p>
            <a:pPr marL="457200" lvl="0" indent="0" algn="l" rtl="0">
              <a:spcBef>
                <a:spcPts val="0"/>
              </a:spcBef>
              <a:spcAft>
                <a:spcPts val="0"/>
              </a:spcAft>
              <a:buClr>
                <a:schemeClr val="dk1"/>
              </a:buClr>
              <a:buSzPts val="1100"/>
              <a:buFont typeface="Arial"/>
              <a:buNone/>
            </a:pPr>
            <a:r>
              <a:rPr lang="en" i="1"/>
              <a:t>V</a:t>
            </a:r>
            <a:r>
              <a:rPr lang="en"/>
              <a:t> = HMAC(</a:t>
            </a:r>
            <a:r>
              <a:rPr lang="en" i="1"/>
              <a:t>K</a:t>
            </a:r>
            <a:r>
              <a:rPr lang="en"/>
              <a:t>, </a:t>
            </a:r>
            <a:r>
              <a:rPr lang="en" i="1"/>
              <a:t>V</a:t>
            </a:r>
            <a:r>
              <a:rPr lang="en"/>
              <a:t>)</a:t>
            </a:r>
            <a:endParaRPr/>
          </a:p>
        </p:txBody>
      </p:sp>
      <p:grpSp>
        <p:nvGrpSpPr>
          <p:cNvPr id="224" name="Google Shape;224;p37"/>
          <p:cNvGrpSpPr/>
          <p:nvPr/>
        </p:nvGrpSpPr>
        <p:grpSpPr>
          <a:xfrm>
            <a:off x="4053000" y="1973550"/>
            <a:ext cx="3859500" cy="615600"/>
            <a:chOff x="3595800" y="2735550"/>
            <a:chExt cx="3859500" cy="615600"/>
          </a:xfrm>
        </p:grpSpPr>
        <p:cxnSp>
          <p:nvCxnSpPr>
            <p:cNvPr id="225" name="Google Shape;225;p37"/>
            <p:cNvCxnSpPr>
              <a:stCxn id="226" idx="1"/>
            </p:cNvCxnSpPr>
            <p:nvPr/>
          </p:nvCxnSpPr>
          <p:spPr>
            <a:xfrm rot="10800000">
              <a:off x="3595800" y="3043350"/>
              <a:ext cx="1586400" cy="0"/>
            </a:xfrm>
            <a:prstGeom prst="straightConnector1">
              <a:avLst/>
            </a:prstGeom>
            <a:noFill/>
            <a:ln w="19050" cap="flat" cmpd="sng">
              <a:solidFill>
                <a:schemeClr val="dk2"/>
              </a:solidFill>
              <a:prstDash val="solid"/>
              <a:round/>
              <a:headEnd type="none" w="med" len="med"/>
              <a:tailEnd type="triangle" w="med" len="med"/>
            </a:ln>
          </p:spPr>
        </p:cxnSp>
        <p:sp>
          <p:nvSpPr>
            <p:cNvPr id="226" name="Google Shape;226;p37"/>
            <p:cNvSpPr txBox="1"/>
            <p:nvPr/>
          </p:nvSpPr>
          <p:spPr>
            <a:xfrm>
              <a:off x="5182200" y="2735550"/>
              <a:ext cx="22731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Update internal state with provided entropy</a:t>
              </a: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a:t>
            </a:r>
            <a:endParaRPr/>
          </a:p>
        </p:txBody>
      </p:sp>
      <p:sp>
        <p:nvSpPr>
          <p:cNvPr id="232" name="Google Shape;232;p3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 dirty="0"/>
              <a:t>Generate(</a:t>
            </a:r>
            <a:r>
              <a:rPr lang="en" i="1" dirty="0"/>
              <a:t>n</a:t>
            </a:r>
            <a:r>
              <a:rPr lang="en" dirty="0"/>
              <a:t>):</a:t>
            </a:r>
            <a:endParaRPr dirty="0"/>
          </a:p>
          <a:p>
            <a:pPr marL="0" lvl="0" indent="0" algn="l" rtl="0">
              <a:lnSpc>
                <a:spcPct val="115000"/>
              </a:lnSpc>
              <a:spcBef>
                <a:spcPts val="0"/>
              </a:spcBef>
              <a:spcAft>
                <a:spcPts val="0"/>
              </a:spcAft>
              <a:buClr>
                <a:schemeClr val="dk1"/>
              </a:buClr>
              <a:buSzPts val="1100"/>
              <a:buFont typeface="Arial"/>
              <a:buNone/>
            </a:pPr>
            <a:endParaRPr dirty="0"/>
          </a:p>
          <a:p>
            <a:pPr marL="457200" lvl="0" indent="0" algn="l" rtl="0">
              <a:lnSpc>
                <a:spcPct val="115000"/>
              </a:lnSpc>
              <a:spcBef>
                <a:spcPts val="0"/>
              </a:spcBef>
              <a:spcAft>
                <a:spcPts val="0"/>
              </a:spcAft>
              <a:buClr>
                <a:schemeClr val="dk1"/>
              </a:buClr>
              <a:buSzPts val="1100"/>
              <a:buFont typeface="Arial"/>
              <a:buNone/>
            </a:pPr>
            <a:r>
              <a:rPr lang="en" dirty="0"/>
              <a:t>output = ''</a:t>
            </a:r>
            <a:endParaRPr dirty="0"/>
          </a:p>
          <a:p>
            <a:pPr marL="457200" lvl="0" indent="0" algn="l" rtl="0">
              <a:lnSpc>
                <a:spcPct val="115000"/>
              </a:lnSpc>
              <a:spcBef>
                <a:spcPts val="0"/>
              </a:spcBef>
              <a:spcAft>
                <a:spcPts val="0"/>
              </a:spcAft>
              <a:buClr>
                <a:schemeClr val="dk1"/>
              </a:buClr>
              <a:buSzPts val="1100"/>
              <a:buFont typeface="Arial"/>
              <a:buNone/>
            </a:pPr>
            <a:r>
              <a:rPr lang="en" b="1" dirty="0"/>
              <a:t>while</a:t>
            </a:r>
            <a:r>
              <a:rPr lang="en" dirty="0"/>
              <a:t> </a:t>
            </a:r>
            <a:r>
              <a:rPr lang="en" dirty="0" err="1"/>
              <a:t>len</a:t>
            </a:r>
            <a:r>
              <a:rPr lang="en" dirty="0"/>
              <a:t>(output) &lt; </a:t>
            </a:r>
            <a:r>
              <a:rPr lang="en" i="1" dirty="0"/>
              <a:t>n</a:t>
            </a:r>
            <a:r>
              <a:rPr lang="en" dirty="0"/>
              <a:t> </a:t>
            </a:r>
            <a:r>
              <a:rPr lang="en" b="1" dirty="0"/>
              <a:t>do</a:t>
            </a:r>
            <a:endParaRPr b="1" dirty="0"/>
          </a:p>
          <a:p>
            <a:pPr marL="457200" lvl="0" indent="457200" algn="l" rtl="0">
              <a:lnSpc>
                <a:spcPct val="115000"/>
              </a:lnSpc>
              <a:spcBef>
                <a:spcPts val="0"/>
              </a:spcBef>
              <a:spcAft>
                <a:spcPts val="0"/>
              </a:spcAft>
              <a:buClr>
                <a:schemeClr val="dk1"/>
              </a:buClr>
              <a:buSzPts val="1100"/>
              <a:buFont typeface="Arial"/>
              <a:buNone/>
            </a:pPr>
            <a:r>
              <a:rPr lang="en" i="1" dirty="0"/>
              <a:t>V</a:t>
            </a:r>
            <a:r>
              <a:rPr lang="en" dirty="0"/>
              <a:t> = HMAC(</a:t>
            </a:r>
            <a:r>
              <a:rPr lang="en" i="1" dirty="0"/>
              <a:t>K</a:t>
            </a:r>
            <a:r>
              <a:rPr lang="en" dirty="0"/>
              <a:t>, </a:t>
            </a:r>
            <a:r>
              <a:rPr lang="en" i="1" dirty="0"/>
              <a:t>V</a:t>
            </a:r>
            <a:r>
              <a:rPr lang="en" dirty="0"/>
              <a:t>)</a:t>
            </a:r>
            <a:endParaRPr dirty="0"/>
          </a:p>
          <a:p>
            <a:pPr marL="457200" lvl="0" indent="457200" algn="l" rtl="0">
              <a:lnSpc>
                <a:spcPct val="115000"/>
              </a:lnSpc>
              <a:spcBef>
                <a:spcPts val="0"/>
              </a:spcBef>
              <a:spcAft>
                <a:spcPts val="0"/>
              </a:spcAft>
              <a:buClr>
                <a:schemeClr val="dk1"/>
              </a:buClr>
              <a:buSzPts val="1100"/>
              <a:buFont typeface="Arial"/>
              <a:buNone/>
            </a:pPr>
            <a:r>
              <a:rPr lang="en" dirty="0"/>
              <a:t>output = output || </a:t>
            </a:r>
            <a:r>
              <a:rPr lang="en" i="1" dirty="0"/>
              <a:t>V</a:t>
            </a:r>
            <a:endParaRPr i="1" dirty="0"/>
          </a:p>
          <a:p>
            <a:pPr marL="457200" lvl="0" indent="0" algn="l" rtl="0">
              <a:lnSpc>
                <a:spcPct val="115000"/>
              </a:lnSpc>
              <a:spcBef>
                <a:spcPts val="0"/>
              </a:spcBef>
              <a:spcAft>
                <a:spcPts val="0"/>
              </a:spcAft>
              <a:buClr>
                <a:schemeClr val="dk1"/>
              </a:buClr>
              <a:buSzPts val="1100"/>
              <a:buFont typeface="Arial"/>
              <a:buNone/>
            </a:pPr>
            <a:r>
              <a:rPr lang="en" b="1" dirty="0"/>
              <a:t>end while</a:t>
            </a:r>
            <a:br>
              <a:rPr lang="en" dirty="0"/>
            </a:br>
            <a:endParaRPr dirty="0"/>
          </a:p>
          <a:p>
            <a:pPr marL="457200" lvl="0" indent="0" algn="l" rtl="0">
              <a:lnSpc>
                <a:spcPct val="115000"/>
              </a:lnSpc>
              <a:spcBef>
                <a:spcPts val="0"/>
              </a:spcBef>
              <a:spcAft>
                <a:spcPts val="0"/>
              </a:spcAft>
              <a:buClr>
                <a:schemeClr val="dk1"/>
              </a:buClr>
              <a:buSzPts val="1100"/>
              <a:buFont typeface="Arial"/>
              <a:buNone/>
            </a:pPr>
            <a:r>
              <a:rPr lang="en" i="1" dirty="0"/>
              <a:t>K</a:t>
            </a:r>
            <a:r>
              <a:rPr lang="en" dirty="0"/>
              <a:t> = HMAC(</a:t>
            </a:r>
            <a:r>
              <a:rPr lang="en" i="1" dirty="0"/>
              <a:t>K</a:t>
            </a:r>
            <a:r>
              <a:rPr lang="en" dirty="0"/>
              <a:t>, </a:t>
            </a:r>
            <a:r>
              <a:rPr lang="en" i="1" dirty="0"/>
              <a:t>V</a:t>
            </a:r>
            <a:r>
              <a:rPr lang="en" dirty="0"/>
              <a:t> || 0x00)</a:t>
            </a:r>
            <a:endParaRPr dirty="0"/>
          </a:p>
          <a:p>
            <a:pPr marL="457200" lvl="0" indent="0" algn="l" rtl="0">
              <a:lnSpc>
                <a:spcPct val="115000"/>
              </a:lnSpc>
              <a:spcBef>
                <a:spcPts val="0"/>
              </a:spcBef>
              <a:spcAft>
                <a:spcPts val="0"/>
              </a:spcAft>
              <a:buClr>
                <a:schemeClr val="dk1"/>
              </a:buClr>
              <a:buSzPts val="1100"/>
              <a:buFont typeface="Arial"/>
              <a:buNone/>
            </a:pPr>
            <a:r>
              <a:rPr lang="en" i="1" dirty="0"/>
              <a:t>V</a:t>
            </a:r>
            <a:r>
              <a:rPr lang="en" dirty="0"/>
              <a:t> = HMAC(</a:t>
            </a:r>
            <a:r>
              <a:rPr lang="en" i="1" dirty="0"/>
              <a:t>K</a:t>
            </a:r>
            <a:r>
              <a:rPr lang="en" dirty="0"/>
              <a:t>, </a:t>
            </a:r>
            <a:r>
              <a:rPr lang="en" i="1" dirty="0"/>
              <a:t>V</a:t>
            </a:r>
            <a:r>
              <a:rPr lang="en" dirty="0"/>
              <a:t>)</a:t>
            </a:r>
            <a:endParaRPr dirty="0"/>
          </a:p>
          <a:p>
            <a:pPr marL="457200" lvl="0" indent="0" algn="l" rtl="0">
              <a:lnSpc>
                <a:spcPct val="115000"/>
              </a:lnSpc>
              <a:spcBef>
                <a:spcPts val="0"/>
              </a:spcBef>
              <a:spcAft>
                <a:spcPts val="0"/>
              </a:spcAft>
              <a:buClr>
                <a:schemeClr val="dk1"/>
              </a:buClr>
              <a:buSzPts val="1100"/>
              <a:buFont typeface="Arial"/>
              <a:buNone/>
            </a:pPr>
            <a:endParaRPr dirty="0"/>
          </a:p>
          <a:p>
            <a:pPr marL="457200" lvl="0" indent="0" algn="l" rtl="0">
              <a:lnSpc>
                <a:spcPct val="115000"/>
              </a:lnSpc>
              <a:spcBef>
                <a:spcPts val="0"/>
              </a:spcBef>
              <a:spcAft>
                <a:spcPts val="0"/>
              </a:spcAft>
              <a:buNone/>
            </a:pPr>
            <a:r>
              <a:rPr lang="en" dirty="0"/>
              <a:t>return output[:</a:t>
            </a:r>
            <a:r>
              <a:rPr lang="en" i="1" dirty="0"/>
              <a:t>n</a:t>
            </a:r>
            <a:r>
              <a:rPr lang="en" dirty="0"/>
              <a:t>]</a:t>
            </a:r>
            <a:endParaRPr dirty="0"/>
          </a:p>
        </p:txBody>
      </p:sp>
      <p:grpSp>
        <p:nvGrpSpPr>
          <p:cNvPr id="233" name="Google Shape;233;p38"/>
          <p:cNvGrpSpPr/>
          <p:nvPr/>
        </p:nvGrpSpPr>
        <p:grpSpPr>
          <a:xfrm>
            <a:off x="3392175" y="2368650"/>
            <a:ext cx="4792500" cy="615600"/>
            <a:chOff x="3392175" y="2368650"/>
            <a:chExt cx="4792500" cy="615600"/>
          </a:xfrm>
        </p:grpSpPr>
        <p:cxnSp>
          <p:nvCxnSpPr>
            <p:cNvPr id="234" name="Google Shape;234;p38"/>
            <p:cNvCxnSpPr>
              <a:stCxn id="235" idx="1"/>
            </p:cNvCxnSpPr>
            <p:nvPr/>
          </p:nvCxnSpPr>
          <p:spPr>
            <a:xfrm rot="10800000">
              <a:off x="3392175" y="2676450"/>
              <a:ext cx="1939500" cy="0"/>
            </a:xfrm>
            <a:prstGeom prst="straightConnector1">
              <a:avLst/>
            </a:prstGeom>
            <a:noFill/>
            <a:ln w="19050" cap="flat" cmpd="sng">
              <a:solidFill>
                <a:schemeClr val="dk2"/>
              </a:solidFill>
              <a:prstDash val="solid"/>
              <a:round/>
              <a:headEnd type="none" w="med" len="med"/>
              <a:tailEnd type="triangle" w="med" len="med"/>
            </a:ln>
          </p:spPr>
        </p:cxnSp>
        <p:sp>
          <p:nvSpPr>
            <p:cNvPr id="235" name="Google Shape;235;p38"/>
            <p:cNvSpPr txBox="1"/>
            <p:nvPr/>
          </p:nvSpPr>
          <p:spPr>
            <a:xfrm>
              <a:off x="5331675" y="2368650"/>
              <a:ext cx="28530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Call HMAC repeatedly to generate random-looking output </a:t>
              </a:r>
              <a:endParaRPr/>
            </a:p>
          </p:txBody>
        </p:sp>
      </p:grpSp>
      <p:grpSp>
        <p:nvGrpSpPr>
          <p:cNvPr id="236" name="Google Shape;236;p38"/>
          <p:cNvGrpSpPr/>
          <p:nvPr/>
        </p:nvGrpSpPr>
        <p:grpSpPr>
          <a:xfrm>
            <a:off x="3450525" y="3578400"/>
            <a:ext cx="4453800" cy="615600"/>
            <a:chOff x="4441125" y="3578400"/>
            <a:chExt cx="4453800" cy="615600"/>
          </a:xfrm>
        </p:grpSpPr>
        <p:cxnSp>
          <p:nvCxnSpPr>
            <p:cNvPr id="237" name="Google Shape;237;p38"/>
            <p:cNvCxnSpPr>
              <a:stCxn id="238" idx="1"/>
            </p:cNvCxnSpPr>
            <p:nvPr/>
          </p:nvCxnSpPr>
          <p:spPr>
            <a:xfrm rot="10800000">
              <a:off x="4441125" y="3886200"/>
              <a:ext cx="1600800" cy="0"/>
            </a:xfrm>
            <a:prstGeom prst="straightConnector1">
              <a:avLst/>
            </a:prstGeom>
            <a:noFill/>
            <a:ln w="19050" cap="flat" cmpd="sng">
              <a:solidFill>
                <a:schemeClr val="dk2"/>
              </a:solidFill>
              <a:prstDash val="solid"/>
              <a:round/>
              <a:headEnd type="none" w="med" len="med"/>
              <a:tailEnd type="triangle" w="med" len="med"/>
            </a:ln>
          </p:spPr>
        </p:cxnSp>
        <p:sp>
          <p:nvSpPr>
            <p:cNvPr id="238" name="Google Shape;238;p38"/>
            <p:cNvSpPr txBox="1"/>
            <p:nvPr/>
          </p:nvSpPr>
          <p:spPr>
            <a:xfrm>
              <a:off x="6041925" y="3578400"/>
              <a:ext cx="28530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Update internal state with no extra entropy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HMAC-DRBG: Security</a:t>
            </a:r>
            <a:endParaRPr/>
          </a:p>
        </p:txBody>
      </p:sp>
      <p:sp>
        <p:nvSpPr>
          <p:cNvPr id="244" name="Google Shape;244;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Assuming HMAC is secure, HMAC-DRBG is a secure, rollback-resistant PRNG</a:t>
            </a:r>
            <a:endParaRPr dirty="0"/>
          </a:p>
          <a:p>
            <a:pPr marL="914400" lvl="1" indent="-317500" algn="l" rtl="0">
              <a:spcBef>
                <a:spcPts val="0"/>
              </a:spcBef>
              <a:spcAft>
                <a:spcPts val="0"/>
              </a:spcAft>
              <a:buSzPts val="1400"/>
              <a:buChar char="○"/>
            </a:pPr>
            <a:r>
              <a:rPr lang="en" dirty="0"/>
              <a:t>Secure: If you can distinguish PRNG output from random, then you’ve distinguished HMAC from random</a:t>
            </a:r>
            <a:endParaRPr dirty="0"/>
          </a:p>
          <a:p>
            <a:pPr marL="914400" lvl="1" indent="-317500" algn="l" rtl="0">
              <a:spcBef>
                <a:spcPts val="0"/>
              </a:spcBef>
              <a:spcAft>
                <a:spcPts val="0"/>
              </a:spcAft>
              <a:buSzPts val="1400"/>
              <a:buChar char="○"/>
            </a:pPr>
            <a:r>
              <a:rPr lang="en" dirty="0"/>
              <a:t>Rollback-resistant: If you can derive old output from the current state, then you’ve reversed the hash function or HMAC</a:t>
            </a:r>
            <a:endParaRPr dirty="0"/>
          </a:p>
          <a:p>
            <a:pPr marL="914400" lvl="1" indent="-317500" algn="l" rtl="0">
              <a:spcBef>
                <a:spcPts val="0"/>
              </a:spcBef>
              <a:spcAft>
                <a:spcPts val="0"/>
              </a:spcAft>
              <a:buSzPts val="1400"/>
              <a:buChar char="○"/>
            </a:pPr>
            <a:r>
              <a:rPr lang="en" dirty="0"/>
              <a:t>The full proof is out of scope</a:t>
            </a:r>
            <a:endParaRPr dirty="0"/>
          </a:p>
          <a:p>
            <a:pPr marL="914400" lvl="1" indent="-317500" algn="l" rtl="0">
              <a:spcBef>
                <a:spcPts val="0"/>
              </a:spcBef>
              <a:spcAft>
                <a:spcPts val="0"/>
              </a:spcAft>
              <a:buSzPts val="1400"/>
              <a:buChar char="○"/>
            </a:pPr>
            <a:r>
              <a:rPr lang="en" dirty="0"/>
              <a:t>In other words: if you break HMAC-DRBG, you’ve either broken HMAC or the underlying hash function</a:t>
            </a:r>
            <a:endParaRP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CVE-2019-16303</a:t>
            </a:r>
            <a:endParaRPr/>
          </a:p>
        </p:txBody>
      </p:sp>
      <p:sp>
        <p:nvSpPr>
          <p:cNvPr id="250" name="Google Shape;250;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Relevant if you wrote an app in JHipster before 2019</a:t>
            </a:r>
            <a:endParaRPr/>
          </a:p>
          <a:p>
            <a:pPr marL="457200" lvl="0" indent="-342900" algn="l" rtl="0">
              <a:spcBef>
                <a:spcPts val="0"/>
              </a:spcBef>
              <a:spcAft>
                <a:spcPts val="0"/>
              </a:spcAft>
              <a:buSzPts val="1800"/>
              <a:buChar char="●"/>
            </a:pPr>
            <a:r>
              <a:rPr lang="en"/>
              <a:t>Password reset functions</a:t>
            </a:r>
            <a:endParaRPr/>
          </a:p>
          <a:p>
            <a:pPr marL="914400" lvl="1" indent="-317500" algn="l" rtl="0">
              <a:spcBef>
                <a:spcPts val="0"/>
              </a:spcBef>
              <a:spcAft>
                <a:spcPts val="0"/>
              </a:spcAft>
              <a:buSzPts val="1400"/>
              <a:buChar char="○"/>
            </a:pPr>
            <a:r>
              <a:rPr lang="en"/>
              <a:t>When you forget your password, receive an email with a special link to reset your password</a:t>
            </a:r>
            <a:endParaRPr/>
          </a:p>
          <a:p>
            <a:pPr marL="914400" lvl="1" indent="-317500" algn="l" rtl="0">
              <a:spcBef>
                <a:spcPts val="0"/>
              </a:spcBef>
              <a:spcAft>
                <a:spcPts val="0"/>
              </a:spcAft>
              <a:buSzPts val="1400"/>
              <a:buChar char="○"/>
            </a:pPr>
            <a:r>
              <a:rPr lang="en"/>
              <a:t>The special link should contain a randomly-generated code (so attackers can't make their own link)</a:t>
            </a:r>
            <a:endParaRPr/>
          </a:p>
          <a:p>
            <a:pPr marL="457200" lvl="0" indent="-342900" algn="l" rtl="0">
              <a:spcBef>
                <a:spcPts val="0"/>
              </a:spcBef>
              <a:spcAft>
                <a:spcPts val="0"/>
              </a:spcAft>
              <a:buSzPts val="1800"/>
              <a:buChar char="●"/>
            </a:pPr>
            <a:r>
              <a:rPr lang="en"/>
              <a:t>Vulnerability: Bad PRNG</a:t>
            </a:r>
            <a:endParaRPr/>
          </a:p>
          <a:p>
            <a:pPr marL="914400" lvl="1" indent="-317500" algn="l" rtl="0">
              <a:spcBef>
                <a:spcPts val="0"/>
              </a:spcBef>
              <a:spcAft>
                <a:spcPts val="0"/>
              </a:spcAft>
              <a:buSzPts val="1400"/>
              <a:buChar char="○"/>
            </a:pPr>
            <a:r>
              <a:rPr lang="en"/>
              <a:t>You can figure out the PRNG’s internal state from the reset link</a:t>
            </a:r>
            <a:endParaRPr/>
          </a:p>
          <a:p>
            <a:pPr marL="914400" lvl="1" indent="-317500" algn="l" rtl="0">
              <a:spcBef>
                <a:spcPts val="0"/>
              </a:spcBef>
              <a:spcAft>
                <a:spcPts val="0"/>
              </a:spcAft>
              <a:buSzPts val="1400"/>
              <a:buChar char="○"/>
            </a:pPr>
            <a:r>
              <a:rPr lang="en"/>
              <a:t>Request password reset links for other people's accounts</a:t>
            </a:r>
            <a:endParaRPr/>
          </a:p>
          <a:p>
            <a:pPr marL="914400" lvl="1" indent="-317500" algn="l" rtl="0">
              <a:spcBef>
                <a:spcPts val="0"/>
              </a:spcBef>
              <a:spcAft>
                <a:spcPts val="0"/>
              </a:spcAft>
              <a:buSzPts val="1400"/>
              <a:buChar char="○"/>
            </a:pPr>
            <a:r>
              <a:rPr lang="en"/>
              <a:t>Predict the “random” reset link and take over any account you want!</a:t>
            </a:r>
            <a:endParaRPr/>
          </a:p>
        </p:txBody>
      </p:sp>
      <p:sp>
        <p:nvSpPr>
          <p:cNvPr id="251" name="Google Shape;25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Insecure PRNGs: Rust Rand_Core</a:t>
            </a:r>
            <a:endParaRPr/>
          </a:p>
        </p:txBody>
      </p:sp>
      <p:sp>
        <p:nvSpPr>
          <p:cNvPr id="257" name="Google Shape;257;p4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 Rust library has an interface for “secure” random number generators… but it isn’t actually secure!</a:t>
            </a:r>
            <a:endParaRPr dirty="0"/>
          </a:p>
          <a:p>
            <a:pPr marL="457200" lvl="0" indent="-342900" algn="l" rtl="0">
              <a:spcBef>
                <a:spcPts val="0"/>
              </a:spcBef>
              <a:spcAft>
                <a:spcPts val="0"/>
              </a:spcAft>
              <a:buSzPts val="1800"/>
              <a:buChar char="●"/>
            </a:pPr>
            <a:r>
              <a:rPr lang="en" dirty="0"/>
              <a:t>Example: ChaCha8Rng</a:t>
            </a:r>
            <a:endParaRPr dirty="0"/>
          </a:p>
          <a:p>
            <a:pPr marL="914400" lvl="1" indent="-317500" algn="l" rtl="0">
              <a:spcBef>
                <a:spcPts val="0"/>
              </a:spcBef>
              <a:spcAft>
                <a:spcPts val="0"/>
              </a:spcAft>
              <a:buSzPts val="1400"/>
              <a:buChar char="○"/>
            </a:pPr>
            <a:r>
              <a:rPr lang="en" dirty="0"/>
              <a:t>No reseed function: no way of adding extra entropy after the initial seed</a:t>
            </a:r>
            <a:endParaRPr dirty="0"/>
          </a:p>
          <a:p>
            <a:pPr marL="914400" lvl="1" indent="-317500" algn="l" rtl="0">
              <a:spcBef>
                <a:spcPts val="0"/>
              </a:spcBef>
              <a:spcAft>
                <a:spcPts val="0"/>
              </a:spcAft>
              <a:buSzPts val="1400"/>
              <a:buChar char="○"/>
            </a:pPr>
            <a:r>
              <a:rPr lang="en" dirty="0"/>
              <a:t>Seed only takes 32 bits: no way to combine entropy</a:t>
            </a:r>
            <a:endParaRPr dirty="0"/>
          </a:p>
          <a:p>
            <a:pPr marL="914400" lvl="1" indent="-317500" algn="l" rtl="0">
              <a:spcBef>
                <a:spcPts val="0"/>
              </a:spcBef>
              <a:spcAft>
                <a:spcPts val="0"/>
              </a:spcAft>
              <a:buSzPts val="1400"/>
              <a:buChar char="○"/>
            </a:pPr>
            <a:r>
              <a:rPr lang="en" dirty="0"/>
              <a:t>No rollback resistance</a:t>
            </a:r>
            <a:endParaRPr dirty="0"/>
          </a:p>
          <a:p>
            <a:pPr marL="457200" lvl="0" indent="-342900" algn="l" rtl="0">
              <a:spcBef>
                <a:spcPts val="0"/>
              </a:spcBef>
              <a:spcAft>
                <a:spcPts val="0"/>
              </a:spcAft>
              <a:buSzPts val="1800"/>
              <a:buChar char="●"/>
            </a:pPr>
            <a:r>
              <a:rPr lang="en" dirty="0"/>
              <a:t>None of the “secure” RNGs are cryptographically secure</a:t>
            </a:r>
            <a:endParaRPr dirty="0"/>
          </a:p>
          <a:p>
            <a:pPr marL="914400" lvl="1" indent="-317500" algn="l" rtl="0">
              <a:spcBef>
                <a:spcPts val="0"/>
              </a:spcBef>
              <a:spcAft>
                <a:spcPts val="0"/>
              </a:spcAft>
              <a:buSzPts val="1400"/>
              <a:buChar char="○"/>
            </a:pPr>
            <a:r>
              <a:rPr lang="en" dirty="0"/>
              <a:t>None have a reseed function to add extra entropy</a:t>
            </a:r>
            <a:endParaRPr dirty="0"/>
          </a:p>
          <a:p>
            <a:pPr marL="914400" lvl="1" indent="-317500" algn="l" rtl="0">
              <a:spcBef>
                <a:spcPts val="0"/>
              </a:spcBef>
              <a:spcAft>
                <a:spcPts val="0"/>
              </a:spcAft>
              <a:buSzPts val="1400"/>
              <a:buChar char="○"/>
            </a:pPr>
            <a:r>
              <a:rPr lang="en" dirty="0"/>
              <a:t>None take arbitrarily long seeds</a:t>
            </a:r>
            <a:endParaRPr dirty="0"/>
          </a:p>
          <a:p>
            <a:pPr marL="457200" lvl="0" indent="-342900" algn="l" rtl="0">
              <a:spcBef>
                <a:spcPts val="0"/>
              </a:spcBef>
              <a:spcAft>
                <a:spcPts val="0"/>
              </a:spcAft>
              <a:buSzPts val="1800"/>
              <a:buChar char="●"/>
            </a:pPr>
            <a:r>
              <a:rPr lang="en" b="1" dirty="0"/>
              <a:t>Takeaway</a:t>
            </a:r>
            <a:r>
              <a:rPr lang="en" dirty="0"/>
              <a:t>: Always make sure you use a secure PRNG</a:t>
            </a:r>
          </a:p>
          <a:p>
            <a:pPr marL="914400" lvl="1" indent="-317500" algn="l" rtl="0">
              <a:spcBef>
                <a:spcPts val="0"/>
              </a:spcBef>
              <a:spcAft>
                <a:spcPts val="0"/>
              </a:spcAft>
              <a:buSzPts val="1400"/>
              <a:buChar char="○"/>
            </a:pPr>
            <a:r>
              <a:rPr lang="en" dirty="0"/>
              <a:t>Consider human factors? Use fail-safe defaults?</a:t>
            </a:r>
            <a:endParaRPr dirty="0"/>
          </a:p>
        </p:txBody>
      </p:sp>
      <p:sp>
        <p:nvSpPr>
          <p:cNvPr id="258" name="Google Shape;25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Universally Unique Identifiers (UUIDs)</a:t>
            </a:r>
            <a:endParaRPr/>
          </a:p>
        </p:txBody>
      </p:sp>
      <p:sp>
        <p:nvSpPr>
          <p:cNvPr id="264" name="Google Shape;264;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Scenario</a:t>
            </a:r>
            <a:endParaRPr dirty="0"/>
          </a:p>
          <a:p>
            <a:pPr marL="914400" lvl="1" indent="-317500" algn="l" rtl="0">
              <a:spcBef>
                <a:spcPts val="0"/>
              </a:spcBef>
              <a:spcAft>
                <a:spcPts val="0"/>
              </a:spcAft>
              <a:buSzPts val="1400"/>
              <a:buChar char="○"/>
            </a:pPr>
            <a:r>
              <a:rPr lang="en" dirty="0"/>
              <a:t>You have a set of objects (e.g. files)</a:t>
            </a:r>
            <a:endParaRPr dirty="0"/>
          </a:p>
          <a:p>
            <a:pPr marL="914400" lvl="1" indent="-317500" algn="l" rtl="0">
              <a:spcBef>
                <a:spcPts val="0"/>
              </a:spcBef>
              <a:spcAft>
                <a:spcPts val="0"/>
              </a:spcAft>
              <a:buSzPts val="1400"/>
              <a:buChar char="○"/>
            </a:pPr>
            <a:r>
              <a:rPr lang="en" dirty="0"/>
              <a:t>You need to assign a unique name to every object</a:t>
            </a:r>
            <a:endParaRPr dirty="0"/>
          </a:p>
          <a:p>
            <a:pPr marL="914400" lvl="1" indent="-317500" algn="l" rtl="0">
              <a:spcBef>
                <a:spcPts val="0"/>
              </a:spcBef>
              <a:spcAft>
                <a:spcPts val="0"/>
              </a:spcAft>
              <a:buSzPts val="1400"/>
              <a:buChar char="○"/>
            </a:pPr>
            <a:r>
              <a:rPr lang="en" dirty="0"/>
              <a:t>Every name must be unique and unpredictable</a:t>
            </a:r>
            <a:endParaRPr dirty="0"/>
          </a:p>
          <a:p>
            <a:pPr marL="457200" lvl="0" indent="-342900" algn="l" rtl="0">
              <a:spcBef>
                <a:spcPts val="0"/>
              </a:spcBef>
              <a:spcAft>
                <a:spcPts val="0"/>
              </a:spcAft>
              <a:buSzPts val="1800"/>
              <a:buChar char="●"/>
            </a:pPr>
            <a:r>
              <a:rPr lang="en" dirty="0"/>
              <a:t>Solution: Choose a random value</a:t>
            </a:r>
            <a:endParaRPr dirty="0"/>
          </a:p>
          <a:p>
            <a:pPr marL="914400" lvl="1" indent="-317500" algn="l" rtl="0">
              <a:spcBef>
                <a:spcPts val="0"/>
              </a:spcBef>
              <a:spcAft>
                <a:spcPts val="0"/>
              </a:spcAft>
              <a:buSzPts val="1400"/>
              <a:buChar char="○"/>
            </a:pPr>
            <a:r>
              <a:rPr lang="en" dirty="0"/>
              <a:t>If you use enough randomness, the probability of generating the same random value twice are astronomically small (basically 0)</a:t>
            </a:r>
            <a:endParaRPr dirty="0"/>
          </a:p>
          <a:p>
            <a:pPr marL="457200" lvl="0" indent="-342900" algn="l" rtl="0">
              <a:spcBef>
                <a:spcPts val="0"/>
              </a:spcBef>
              <a:spcAft>
                <a:spcPts val="0"/>
              </a:spcAft>
              <a:buSzPts val="1800"/>
              <a:buChar char="●"/>
            </a:pPr>
            <a:r>
              <a:rPr lang="en" dirty="0"/>
              <a:t>Universally Unique Identifiers (UUIDs)</a:t>
            </a:r>
            <a:endParaRPr dirty="0"/>
          </a:p>
          <a:p>
            <a:pPr marL="914400" lvl="1" indent="-317500" algn="l" rtl="0">
              <a:spcBef>
                <a:spcPts val="0"/>
              </a:spcBef>
              <a:spcAft>
                <a:spcPts val="0"/>
              </a:spcAft>
              <a:buSzPts val="1400"/>
              <a:buChar char="○"/>
            </a:pPr>
            <a:r>
              <a:rPr lang="en" dirty="0"/>
              <a:t>128-bit unique values</a:t>
            </a:r>
            <a:endParaRPr dirty="0"/>
          </a:p>
          <a:p>
            <a:pPr marL="914400" lvl="1" indent="-317500" algn="l" rtl="0">
              <a:spcBef>
                <a:spcPts val="0"/>
              </a:spcBef>
              <a:spcAft>
                <a:spcPts val="0"/>
              </a:spcAft>
              <a:buSzPts val="1400"/>
              <a:buChar char="○"/>
            </a:pPr>
            <a:r>
              <a:rPr lang="en" dirty="0"/>
              <a:t>To generate a new UUID, seed a secure PRNG properly, and generate a random value</a:t>
            </a:r>
            <a:endParaRPr dirty="0"/>
          </a:p>
          <a:p>
            <a:pPr marL="914400" lvl="1" indent="-317500" algn="l" rtl="0">
              <a:spcBef>
                <a:spcPts val="0"/>
              </a:spcBef>
              <a:spcAft>
                <a:spcPts val="0"/>
              </a:spcAft>
              <a:buSzPts val="1400"/>
              <a:buChar char="○"/>
            </a:pPr>
            <a:r>
              <a:rPr lang="en" dirty="0"/>
              <a:t>Often written in hexadecimal: </a:t>
            </a:r>
            <a:r>
              <a:rPr lang="en" b="1" dirty="0">
                <a:latin typeface="Courier New"/>
                <a:ea typeface="Courier New"/>
                <a:cs typeface="Courier New"/>
                <a:sym typeface="Courier New"/>
              </a:rPr>
              <a:t>00112233-4455-6677-8899-aabbccddeeff</a:t>
            </a:r>
            <a:endParaRPr b="1" dirty="0">
              <a:latin typeface="Courier New"/>
              <a:ea typeface="Courier New"/>
              <a:cs typeface="Courier New"/>
              <a:sym typeface="Courier New"/>
            </a:endParaRPr>
          </a:p>
        </p:txBody>
      </p:sp>
      <p:sp>
        <p:nvSpPr>
          <p:cNvPr id="265" name="Google Shape;26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PRNGs: Summary</a:t>
            </a:r>
            <a:endParaRPr/>
          </a:p>
        </p:txBody>
      </p:sp>
      <p:sp>
        <p:nvSpPr>
          <p:cNvPr id="271" name="Google Shape;271;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True randomness requires sampling a physical process</a:t>
            </a:r>
            <a:endParaRPr dirty="0"/>
          </a:p>
          <a:p>
            <a:pPr marL="914400" lvl="1" indent="-317500" algn="l" rtl="0">
              <a:spcBef>
                <a:spcPts val="0"/>
              </a:spcBef>
              <a:spcAft>
                <a:spcPts val="0"/>
              </a:spcAft>
              <a:buSzPts val="1400"/>
              <a:buChar char="○"/>
            </a:pPr>
            <a:r>
              <a:rPr lang="en" dirty="0"/>
              <a:t>Slow, expensive, and biased (low entropy)</a:t>
            </a:r>
            <a:endParaRPr dirty="0"/>
          </a:p>
          <a:p>
            <a:pPr marL="457200" lvl="0" indent="-342900" algn="l" rtl="0">
              <a:spcBef>
                <a:spcPts val="0"/>
              </a:spcBef>
              <a:spcAft>
                <a:spcPts val="0"/>
              </a:spcAft>
              <a:buSzPts val="1800"/>
              <a:buChar char="●"/>
            </a:pPr>
            <a:r>
              <a:rPr lang="en" dirty="0"/>
              <a:t>PRNG: An algorithm that uses a little bit of true randomness to generate a lot of random-looking output</a:t>
            </a:r>
            <a:endParaRPr dirty="0"/>
          </a:p>
          <a:p>
            <a:pPr marL="914400" lvl="1" indent="-317500" algn="l" rtl="0">
              <a:spcBef>
                <a:spcPts val="0"/>
              </a:spcBef>
              <a:spcAft>
                <a:spcPts val="0"/>
              </a:spcAft>
              <a:buSzPts val="1400"/>
              <a:buChar char="○"/>
            </a:pPr>
            <a:r>
              <a:rPr lang="en" dirty="0"/>
              <a:t>Seed(entropy): Initialize internal state</a:t>
            </a:r>
            <a:endParaRPr dirty="0"/>
          </a:p>
          <a:p>
            <a:pPr marL="914400" lvl="1" indent="-317500" algn="l" rtl="0">
              <a:spcBef>
                <a:spcPts val="0"/>
              </a:spcBef>
              <a:spcAft>
                <a:spcPts val="0"/>
              </a:spcAft>
              <a:buSzPts val="1400"/>
              <a:buChar char="○"/>
            </a:pPr>
            <a:r>
              <a:rPr lang="en" dirty="0"/>
              <a:t>Reseed(entropy): Add additional entropy to the internal state</a:t>
            </a:r>
            <a:endParaRPr dirty="0"/>
          </a:p>
          <a:p>
            <a:pPr marL="914400" lvl="1" indent="-317500" algn="l" rtl="0">
              <a:spcBef>
                <a:spcPts val="0"/>
              </a:spcBef>
              <a:spcAft>
                <a:spcPts val="0"/>
              </a:spcAft>
              <a:buSzPts val="1400"/>
              <a:buChar char="○"/>
            </a:pPr>
            <a:r>
              <a:rPr lang="en" dirty="0"/>
              <a:t>Generate(n): Generate n bits of pseudorandom output</a:t>
            </a:r>
            <a:endParaRPr dirty="0"/>
          </a:p>
          <a:p>
            <a:pPr marL="914400" lvl="1" indent="-317500" algn="l" rtl="0">
              <a:spcBef>
                <a:spcPts val="0"/>
              </a:spcBef>
              <a:spcAft>
                <a:spcPts val="0"/>
              </a:spcAft>
              <a:buSzPts val="1400"/>
              <a:buChar char="○"/>
            </a:pPr>
            <a:r>
              <a:rPr lang="en" dirty="0"/>
              <a:t>Security: Computationally indistinguishable from truly random bits</a:t>
            </a:r>
            <a:endParaRPr dirty="0"/>
          </a:p>
          <a:p>
            <a:pPr marL="457200" lvl="0" indent="-342900" algn="l" rtl="0">
              <a:spcBef>
                <a:spcPts val="0"/>
              </a:spcBef>
              <a:spcAft>
                <a:spcPts val="0"/>
              </a:spcAft>
              <a:buSzPts val="1800"/>
              <a:buChar char="●"/>
            </a:pPr>
            <a:r>
              <a:rPr lang="en" dirty="0"/>
              <a:t>HMAC-DRBG: Use repeated applications of HMAC to generate pseudorandom bits</a:t>
            </a:r>
            <a:endParaRPr dirty="0"/>
          </a:p>
          <a:p>
            <a:pPr marL="457200" lvl="0" indent="-342900" algn="l" rtl="0">
              <a:spcBef>
                <a:spcPts val="0"/>
              </a:spcBef>
              <a:spcAft>
                <a:spcPts val="0"/>
              </a:spcAft>
              <a:buSzPts val="1800"/>
              <a:buChar char="●"/>
            </a:pPr>
            <a:r>
              <a:rPr lang="en" dirty="0"/>
              <a:t>Application: UUIDs</a:t>
            </a:r>
            <a:endParaRPr dirty="0"/>
          </a:p>
        </p:txBody>
      </p:sp>
      <p:sp>
        <p:nvSpPr>
          <p:cNvPr id="272" name="Google Shape;27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Stream Ciphers</a:t>
            </a:r>
            <a:endParaRPr/>
          </a:p>
        </p:txBody>
      </p:sp>
      <p:sp>
        <p:nvSpPr>
          <p:cNvPr id="279" name="Google Shape;27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a:t>
            </a:r>
            <a:endParaRPr/>
          </a:p>
        </p:txBody>
      </p:sp>
      <p:sp>
        <p:nvSpPr>
          <p:cNvPr id="285" name="Google Shape;285;p4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800"/>
              </a:spcBef>
              <a:spcAft>
                <a:spcPts val="0"/>
              </a:spcAft>
              <a:buSzPts val="1800"/>
              <a:buChar char="●"/>
            </a:pPr>
            <a:r>
              <a:rPr lang="en"/>
              <a:t>Another way to construct symmetric key encryption schemes</a:t>
            </a:r>
            <a:endParaRPr/>
          </a:p>
          <a:p>
            <a:pPr marL="457200" lvl="0" indent="-342900" algn="l" rtl="0">
              <a:spcBef>
                <a:spcPts val="0"/>
              </a:spcBef>
              <a:spcAft>
                <a:spcPts val="0"/>
              </a:spcAft>
              <a:buSzPts val="1800"/>
              <a:buChar char="●"/>
            </a:pPr>
            <a:r>
              <a:rPr lang="en"/>
              <a:t>Idea</a:t>
            </a:r>
            <a:endParaRPr/>
          </a:p>
          <a:p>
            <a:pPr marL="914400" lvl="1" indent="-317500" algn="l" rtl="0">
              <a:spcBef>
                <a:spcPts val="0"/>
              </a:spcBef>
              <a:spcAft>
                <a:spcPts val="0"/>
              </a:spcAft>
              <a:buSzPts val="1400"/>
              <a:buChar char="○"/>
            </a:pPr>
            <a:r>
              <a:rPr lang="en"/>
              <a:t>A secure PRNG produces output that looks indistinguishable from random</a:t>
            </a:r>
            <a:endParaRPr/>
          </a:p>
          <a:p>
            <a:pPr marL="914400" lvl="1" indent="-317500" algn="l" rtl="0">
              <a:spcBef>
                <a:spcPts val="0"/>
              </a:spcBef>
              <a:spcAft>
                <a:spcPts val="0"/>
              </a:spcAft>
              <a:buSzPts val="1400"/>
              <a:buChar char="○"/>
            </a:pPr>
            <a:r>
              <a:rPr lang="en"/>
              <a:t>An attacker who can’t see the internal PRNG state can’t learn any output</a:t>
            </a:r>
            <a:endParaRPr/>
          </a:p>
          <a:p>
            <a:pPr marL="914400" lvl="1" indent="-317500" algn="l" rtl="0">
              <a:spcBef>
                <a:spcPts val="0"/>
              </a:spcBef>
              <a:spcAft>
                <a:spcPts val="0"/>
              </a:spcAft>
              <a:buSzPts val="1400"/>
              <a:buChar char="○"/>
            </a:pPr>
            <a:r>
              <a:rPr lang="en"/>
              <a:t>What if we used PRNG output as the key to a one-time pad?</a:t>
            </a:r>
            <a:endParaRPr/>
          </a:p>
          <a:p>
            <a:pPr marL="457200" lvl="0" indent="-342900" algn="l" rtl="0">
              <a:spcBef>
                <a:spcPts val="0"/>
              </a:spcBef>
              <a:spcAft>
                <a:spcPts val="0"/>
              </a:spcAft>
              <a:buSzPts val="1800"/>
              <a:buChar char="●"/>
            </a:pPr>
            <a:r>
              <a:rPr lang="en" b="1"/>
              <a:t>Stream cipher</a:t>
            </a:r>
            <a:r>
              <a:rPr lang="en"/>
              <a:t>: A symmetric encryption algorithm that uses pseudorandom bits as the key to a one-time pad</a:t>
            </a:r>
            <a:endParaRPr/>
          </a:p>
        </p:txBody>
      </p:sp>
      <p:sp>
        <p:nvSpPr>
          <p:cNvPr id="286" name="Google Shape;28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MACs</a:t>
            </a:r>
            <a:endParaRPr/>
          </a:p>
        </p:txBody>
      </p:sp>
      <p:sp>
        <p:nvSpPr>
          <p:cNvPr id="87" name="Google Shape;87;p1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Inputs: a secret key and a message</a:t>
            </a:r>
            <a:endParaRPr sz="2000" dirty="0"/>
          </a:p>
          <a:p>
            <a:pPr marL="457200" lvl="0" indent="-342900" algn="l" rtl="0">
              <a:spcBef>
                <a:spcPts val="0"/>
              </a:spcBef>
              <a:spcAft>
                <a:spcPts val="0"/>
              </a:spcAft>
              <a:buSzPts val="1800"/>
              <a:buChar char="●"/>
            </a:pPr>
            <a:r>
              <a:rPr lang="en" sz="2000" dirty="0"/>
              <a:t>Output: a tag on the message</a:t>
            </a:r>
            <a:endParaRPr sz="2000" dirty="0"/>
          </a:p>
          <a:p>
            <a:pPr marL="457200" lvl="0" indent="-342900" algn="l" rtl="0">
              <a:spcBef>
                <a:spcPts val="0"/>
              </a:spcBef>
              <a:spcAft>
                <a:spcPts val="0"/>
              </a:spcAft>
              <a:buSzPts val="1800"/>
              <a:buChar char="●"/>
            </a:pPr>
            <a:r>
              <a:rPr lang="en" sz="2000" dirty="0"/>
              <a:t>A secure MAC is unforgeable: Even if Mallory can trick Alice into creating MACs for messages that Mallory chooses, Mallory cannot create a valid MAC on a message that she hasn't seen before</a:t>
            </a:r>
            <a:endParaRPr sz="2000" dirty="0"/>
          </a:p>
          <a:p>
            <a:pPr marL="457200" lvl="0" indent="-342900" algn="l" rtl="0">
              <a:spcBef>
                <a:spcPts val="0"/>
              </a:spcBef>
              <a:spcAft>
                <a:spcPts val="0"/>
              </a:spcAft>
              <a:buSzPts val="1800"/>
              <a:buChar char="●"/>
            </a:pPr>
            <a:r>
              <a:rPr lang="en" sz="2000" dirty="0"/>
              <a:t>Example: HMAC(</a:t>
            </a:r>
            <a:r>
              <a:rPr lang="en" sz="2000" i="1" dirty="0"/>
              <a:t>K</a:t>
            </a:r>
            <a:r>
              <a:rPr lang="en" sz="2000" dirty="0"/>
              <a:t>, </a:t>
            </a:r>
            <a:r>
              <a:rPr lang="en" sz="2000" i="1" dirty="0"/>
              <a:t>M</a:t>
            </a:r>
            <a:r>
              <a:rPr lang="en" sz="2000" dirty="0"/>
              <a:t>) = </a:t>
            </a:r>
            <a:r>
              <a:rPr lang="en" sz="2000" i="1" dirty="0"/>
              <a:t>H</a:t>
            </a:r>
            <a:r>
              <a:rPr lang="en" sz="2000" dirty="0"/>
              <a:t>(</a:t>
            </a:r>
            <a:r>
              <a:rPr lang="en" sz="2000" dirty="0">
                <a:solidFill>
                  <a:srgbClr val="0000FF"/>
                </a:solidFill>
              </a:rPr>
              <a:t>(</a:t>
            </a:r>
            <a:r>
              <a:rPr lang="en" sz="2000" i="1" dirty="0">
                <a:solidFill>
                  <a:srgbClr val="0000FF"/>
                </a:solidFill>
              </a:rPr>
              <a:t>K</a:t>
            </a:r>
            <a:r>
              <a:rPr lang="en" sz="2000" dirty="0">
                <a:solidFill>
                  <a:srgbClr val="0000FF"/>
                </a:solidFill>
              </a:rPr>
              <a:t>' ⊕ </a:t>
            </a:r>
            <a:r>
              <a:rPr lang="en" sz="2000" i="1" dirty="0" err="1">
                <a:solidFill>
                  <a:srgbClr val="0000FF"/>
                </a:solidFill>
              </a:rPr>
              <a:t>opad</a:t>
            </a:r>
            <a:r>
              <a:rPr lang="en" sz="2000" dirty="0">
                <a:solidFill>
                  <a:srgbClr val="0000FF"/>
                </a:solidFill>
              </a:rPr>
              <a:t>)</a:t>
            </a:r>
            <a:r>
              <a:rPr lang="en" sz="2000" dirty="0"/>
              <a:t> || </a:t>
            </a:r>
            <a:r>
              <a:rPr lang="en" sz="2000" i="1" dirty="0"/>
              <a:t>H</a:t>
            </a:r>
            <a:r>
              <a:rPr lang="en" sz="2000" dirty="0"/>
              <a:t>(</a:t>
            </a:r>
            <a:r>
              <a:rPr lang="en" sz="2000" dirty="0">
                <a:solidFill>
                  <a:srgbClr val="FF0000"/>
                </a:solidFill>
              </a:rPr>
              <a:t>(</a:t>
            </a:r>
            <a:r>
              <a:rPr lang="en" sz="2000" i="1" dirty="0">
                <a:solidFill>
                  <a:srgbClr val="FF0000"/>
                </a:solidFill>
              </a:rPr>
              <a:t>K</a:t>
            </a:r>
            <a:r>
              <a:rPr lang="en" sz="2000" dirty="0">
                <a:solidFill>
                  <a:srgbClr val="FF0000"/>
                </a:solidFill>
              </a:rPr>
              <a:t>' ⊕ </a:t>
            </a:r>
            <a:r>
              <a:rPr lang="en" sz="2000" i="1" dirty="0" err="1">
                <a:solidFill>
                  <a:srgbClr val="FF0000"/>
                </a:solidFill>
              </a:rPr>
              <a:t>ipad</a:t>
            </a:r>
            <a:r>
              <a:rPr lang="en" sz="2000" dirty="0">
                <a:solidFill>
                  <a:srgbClr val="FF0000"/>
                </a:solidFill>
              </a:rPr>
              <a:t>)</a:t>
            </a:r>
            <a:r>
              <a:rPr lang="en" sz="2000" dirty="0"/>
              <a:t> || </a:t>
            </a:r>
            <a:r>
              <a:rPr lang="en" sz="2000" i="1" dirty="0"/>
              <a:t>M</a:t>
            </a:r>
            <a:r>
              <a:rPr lang="en" sz="2000" dirty="0"/>
              <a:t>))</a:t>
            </a:r>
            <a:endParaRPr sz="2000" dirty="0"/>
          </a:p>
          <a:p>
            <a:pPr marL="457200" lvl="0" indent="-342900" algn="l" rtl="0">
              <a:spcBef>
                <a:spcPts val="0"/>
              </a:spcBef>
              <a:spcAft>
                <a:spcPts val="0"/>
              </a:spcAft>
              <a:buSzPts val="1800"/>
              <a:buChar char="●"/>
            </a:pPr>
            <a:r>
              <a:rPr lang="en" sz="2000" dirty="0"/>
              <a:t>MACs do not provide confidentiality</a:t>
            </a:r>
            <a:endParaRPr sz="2000" dirty="0"/>
          </a:p>
        </p:txBody>
      </p:sp>
      <p:sp>
        <p:nvSpPr>
          <p:cNvPr id="88" name="Google Shape;8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6"/>
          <p:cNvSpPr txBox="1"/>
          <p:nvPr/>
        </p:nvSpPr>
        <p:spPr>
          <a:xfrm>
            <a:off x="5503725"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sp>
        <p:nvSpPr>
          <p:cNvPr id="292" name="Google Shape;292;p46"/>
          <p:cNvSpPr txBox="1"/>
          <p:nvPr/>
        </p:nvSpPr>
        <p:spPr>
          <a:xfrm>
            <a:off x="5057175"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293" name="Google Shape;293;p46"/>
          <p:cNvSpPr txBox="1"/>
          <p:nvPr/>
        </p:nvSpPr>
        <p:spPr>
          <a:xfrm>
            <a:off x="5203575"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294" name="Google Shape;294;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a:t>
            </a:r>
            <a:endParaRPr/>
          </a:p>
        </p:txBody>
      </p:sp>
      <p:sp>
        <p:nvSpPr>
          <p:cNvPr id="295" name="Google Shape;295;p4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Protocol: Alice and Bob both seed a secure PRNG with their symmetric secret key, and then use the output as the key for a one-time pad</a:t>
            </a:r>
            <a:endParaRPr/>
          </a:p>
        </p:txBody>
      </p:sp>
      <p:sp>
        <p:nvSpPr>
          <p:cNvPr id="296" name="Google Shape;296;p46"/>
          <p:cNvSpPr txBox="1"/>
          <p:nvPr/>
        </p:nvSpPr>
        <p:spPr>
          <a:xfrm>
            <a:off x="2034200"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297" name="Google Shape;297;p46"/>
          <p:cNvSpPr txBox="1"/>
          <p:nvPr/>
        </p:nvSpPr>
        <p:spPr>
          <a:xfrm>
            <a:off x="1887800"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298" name="Google Shape;298;p46"/>
          <p:cNvSpPr txBox="1"/>
          <p:nvPr/>
        </p:nvSpPr>
        <p:spPr>
          <a:xfrm>
            <a:off x="2334350"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cxnSp>
        <p:nvCxnSpPr>
          <p:cNvPr id="299" name="Google Shape;299;p46"/>
          <p:cNvCxnSpPr>
            <a:stCxn id="296" idx="2"/>
            <a:endCxn id="297" idx="0"/>
          </p:cNvCxnSpPr>
          <p:nvPr/>
        </p:nvCxnSpPr>
        <p:spPr>
          <a:xfrm>
            <a:off x="2511500"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0" name="Google Shape;300;p46"/>
          <p:cNvCxnSpPr>
            <a:stCxn id="297" idx="2"/>
            <a:endCxn id="298" idx="0"/>
          </p:cNvCxnSpPr>
          <p:nvPr/>
        </p:nvCxnSpPr>
        <p:spPr>
          <a:xfrm>
            <a:off x="2511500"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1" name="Google Shape;301;p46"/>
          <p:cNvCxnSpPr>
            <a:stCxn id="293" idx="2"/>
            <a:endCxn id="292" idx="0"/>
          </p:cNvCxnSpPr>
          <p:nvPr/>
        </p:nvCxnSpPr>
        <p:spPr>
          <a:xfrm>
            <a:off x="5680875"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2" name="Google Shape;302;p46"/>
          <p:cNvCxnSpPr>
            <a:stCxn id="292" idx="2"/>
            <a:endCxn id="291" idx="0"/>
          </p:cNvCxnSpPr>
          <p:nvPr/>
        </p:nvCxnSpPr>
        <p:spPr>
          <a:xfrm>
            <a:off x="5680875"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03" name="Google Shape;303;p46"/>
          <p:cNvCxnSpPr>
            <a:stCxn id="304" idx="3"/>
            <a:endCxn id="298" idx="1"/>
          </p:cNvCxnSpPr>
          <p:nvPr/>
        </p:nvCxnSpPr>
        <p:spPr>
          <a:xfrm>
            <a:off x="1555425" y="4887850"/>
            <a:ext cx="7788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46"/>
          <p:cNvSpPr txBox="1"/>
          <p:nvPr/>
        </p:nvSpPr>
        <p:spPr>
          <a:xfrm>
            <a:off x="5618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cxnSp>
        <p:nvCxnSpPr>
          <p:cNvPr id="305" name="Google Shape;305;p46"/>
          <p:cNvCxnSpPr>
            <a:stCxn id="298" idx="3"/>
            <a:endCxn id="306" idx="1"/>
          </p:cNvCxnSpPr>
          <p:nvPr/>
        </p:nvCxnSpPr>
        <p:spPr>
          <a:xfrm>
            <a:off x="2688650" y="4887850"/>
            <a:ext cx="957600" cy="0"/>
          </a:xfrm>
          <a:prstGeom prst="straightConnector1">
            <a:avLst/>
          </a:prstGeom>
          <a:noFill/>
          <a:ln w="9525" cap="flat" cmpd="sng">
            <a:solidFill>
              <a:schemeClr val="dk2"/>
            </a:solidFill>
            <a:prstDash val="solid"/>
            <a:round/>
            <a:headEnd type="none" w="med" len="med"/>
            <a:tailEnd type="triangle" w="med" len="med"/>
          </a:ln>
        </p:spPr>
      </p:cxnSp>
      <p:sp>
        <p:nvSpPr>
          <p:cNvPr id="306" name="Google Shape;306;p46"/>
          <p:cNvSpPr txBox="1"/>
          <p:nvPr/>
        </p:nvSpPr>
        <p:spPr>
          <a:xfrm>
            <a:off x="36463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Ciphertext</a:t>
            </a:r>
            <a:endParaRPr/>
          </a:p>
        </p:txBody>
      </p:sp>
      <p:cxnSp>
        <p:nvCxnSpPr>
          <p:cNvPr id="307" name="Google Shape;307;p46"/>
          <p:cNvCxnSpPr>
            <a:stCxn id="306" idx="3"/>
            <a:endCxn id="291" idx="1"/>
          </p:cNvCxnSpPr>
          <p:nvPr/>
        </p:nvCxnSpPr>
        <p:spPr>
          <a:xfrm>
            <a:off x="4639925" y="4887850"/>
            <a:ext cx="863700" cy="0"/>
          </a:xfrm>
          <a:prstGeom prst="straightConnector1">
            <a:avLst/>
          </a:prstGeom>
          <a:noFill/>
          <a:ln w="9525" cap="flat" cmpd="sng">
            <a:solidFill>
              <a:schemeClr val="dk2"/>
            </a:solidFill>
            <a:prstDash val="solid"/>
            <a:round/>
            <a:headEnd type="none" w="med" len="med"/>
            <a:tailEnd type="triangle" w="med" len="med"/>
          </a:ln>
        </p:spPr>
      </p:cxnSp>
      <p:cxnSp>
        <p:nvCxnSpPr>
          <p:cNvPr id="308" name="Google Shape;308;p46"/>
          <p:cNvCxnSpPr>
            <a:stCxn id="291" idx="3"/>
            <a:endCxn id="309" idx="1"/>
          </p:cNvCxnSpPr>
          <p:nvPr/>
        </p:nvCxnSpPr>
        <p:spPr>
          <a:xfrm>
            <a:off x="5858025" y="4887850"/>
            <a:ext cx="908400" cy="0"/>
          </a:xfrm>
          <a:prstGeom prst="straightConnector1">
            <a:avLst/>
          </a:prstGeom>
          <a:noFill/>
          <a:ln w="9525" cap="flat" cmpd="sng">
            <a:solidFill>
              <a:schemeClr val="dk2"/>
            </a:solidFill>
            <a:prstDash val="solid"/>
            <a:round/>
            <a:headEnd type="none" w="med" len="med"/>
            <a:tailEnd type="triangle" w="med" len="med"/>
          </a:ln>
        </p:spPr>
      </p:cxnSp>
      <p:sp>
        <p:nvSpPr>
          <p:cNvPr id="309" name="Google Shape;309;p46"/>
          <p:cNvSpPr txBox="1"/>
          <p:nvPr/>
        </p:nvSpPr>
        <p:spPr>
          <a:xfrm>
            <a:off x="6766300"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sp>
        <p:nvSpPr>
          <p:cNvPr id="310" name="Google Shape;310;p46"/>
          <p:cNvSpPr txBox="1"/>
          <p:nvPr/>
        </p:nvSpPr>
        <p:spPr>
          <a:xfrm>
            <a:off x="1887800"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311" name="Google Shape;311;p46"/>
          <p:cNvSpPr txBox="1"/>
          <p:nvPr/>
        </p:nvSpPr>
        <p:spPr>
          <a:xfrm>
            <a:off x="5057175"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312" name="Google Shape;31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7"/>
          <p:cNvSpPr txBox="1"/>
          <p:nvPr/>
        </p:nvSpPr>
        <p:spPr>
          <a:xfrm>
            <a:off x="5503725"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sp>
        <p:nvSpPr>
          <p:cNvPr id="318" name="Google Shape;318;p47"/>
          <p:cNvSpPr txBox="1"/>
          <p:nvPr/>
        </p:nvSpPr>
        <p:spPr>
          <a:xfrm>
            <a:off x="5057175"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19" name="Google Shape;319;p47"/>
          <p:cNvSpPr txBox="1"/>
          <p:nvPr/>
        </p:nvSpPr>
        <p:spPr>
          <a:xfrm>
            <a:off x="5203575"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320" name="Google Shape;320;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Encrypting Multiple Messages</a:t>
            </a:r>
            <a:endParaRPr/>
          </a:p>
        </p:txBody>
      </p:sp>
      <p:sp>
        <p:nvSpPr>
          <p:cNvPr id="321" name="Google Shape;321;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One-time pads are insecure when the key is reused. How do we encrypt multiple messages without key reuse?</a:t>
            </a:r>
            <a:endParaRPr/>
          </a:p>
        </p:txBody>
      </p:sp>
      <p:sp>
        <p:nvSpPr>
          <p:cNvPr id="322" name="Google Shape;322;p47"/>
          <p:cNvSpPr txBox="1"/>
          <p:nvPr/>
        </p:nvSpPr>
        <p:spPr>
          <a:xfrm>
            <a:off x="1887800"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323" name="Google Shape;323;p47"/>
          <p:cNvSpPr txBox="1"/>
          <p:nvPr/>
        </p:nvSpPr>
        <p:spPr>
          <a:xfrm>
            <a:off x="5057175" y="287655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324" name="Google Shape;324;p47"/>
          <p:cNvSpPr txBox="1"/>
          <p:nvPr/>
        </p:nvSpPr>
        <p:spPr>
          <a:xfrm>
            <a:off x="2034200" y="3242200"/>
            <a:ext cx="95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a:t>
            </a:r>
            <a:endParaRPr/>
          </a:p>
        </p:txBody>
      </p:sp>
      <p:sp>
        <p:nvSpPr>
          <p:cNvPr id="325" name="Google Shape;325;p47"/>
          <p:cNvSpPr txBox="1"/>
          <p:nvPr/>
        </p:nvSpPr>
        <p:spPr>
          <a:xfrm>
            <a:off x="1887800"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26" name="Google Shape;326;p47"/>
          <p:cNvSpPr txBox="1"/>
          <p:nvPr/>
        </p:nvSpPr>
        <p:spPr>
          <a:xfrm>
            <a:off x="2334350"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cxnSp>
        <p:nvCxnSpPr>
          <p:cNvPr id="327" name="Google Shape;327;p47"/>
          <p:cNvCxnSpPr>
            <a:stCxn id="324" idx="2"/>
            <a:endCxn id="325" idx="0"/>
          </p:cNvCxnSpPr>
          <p:nvPr/>
        </p:nvCxnSpPr>
        <p:spPr>
          <a:xfrm>
            <a:off x="2511500"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28" name="Google Shape;328;p47"/>
          <p:cNvCxnSpPr>
            <a:stCxn id="325" idx="2"/>
            <a:endCxn id="326" idx="0"/>
          </p:cNvCxnSpPr>
          <p:nvPr/>
        </p:nvCxnSpPr>
        <p:spPr>
          <a:xfrm>
            <a:off x="2511500"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29" name="Google Shape;329;p47"/>
          <p:cNvCxnSpPr>
            <a:stCxn id="319" idx="2"/>
            <a:endCxn id="318" idx="0"/>
          </p:cNvCxnSpPr>
          <p:nvPr/>
        </p:nvCxnSpPr>
        <p:spPr>
          <a:xfrm>
            <a:off x="5680875"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30" name="Google Shape;330;p47"/>
          <p:cNvCxnSpPr>
            <a:stCxn id="318" idx="2"/>
            <a:endCxn id="317" idx="0"/>
          </p:cNvCxnSpPr>
          <p:nvPr/>
        </p:nvCxnSpPr>
        <p:spPr>
          <a:xfrm>
            <a:off x="5680875"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p47"/>
          <p:cNvCxnSpPr>
            <a:stCxn id="332" idx="3"/>
            <a:endCxn id="326" idx="1"/>
          </p:cNvCxnSpPr>
          <p:nvPr/>
        </p:nvCxnSpPr>
        <p:spPr>
          <a:xfrm>
            <a:off x="1555425" y="4887850"/>
            <a:ext cx="778800" cy="0"/>
          </a:xfrm>
          <a:prstGeom prst="straightConnector1">
            <a:avLst/>
          </a:prstGeom>
          <a:noFill/>
          <a:ln w="9525" cap="flat" cmpd="sng">
            <a:solidFill>
              <a:schemeClr val="dk2"/>
            </a:solidFill>
            <a:prstDash val="solid"/>
            <a:round/>
            <a:headEnd type="none" w="med" len="med"/>
            <a:tailEnd type="triangle" w="med" len="med"/>
          </a:ln>
        </p:spPr>
      </p:cxnSp>
      <p:sp>
        <p:nvSpPr>
          <p:cNvPr id="332" name="Google Shape;332;p47"/>
          <p:cNvSpPr txBox="1"/>
          <p:nvPr/>
        </p:nvSpPr>
        <p:spPr>
          <a:xfrm>
            <a:off x="5618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cxnSp>
        <p:nvCxnSpPr>
          <p:cNvPr id="333" name="Google Shape;333;p47"/>
          <p:cNvCxnSpPr>
            <a:stCxn id="326" idx="3"/>
            <a:endCxn id="334" idx="1"/>
          </p:cNvCxnSpPr>
          <p:nvPr/>
        </p:nvCxnSpPr>
        <p:spPr>
          <a:xfrm>
            <a:off x="2688650" y="4887850"/>
            <a:ext cx="957600" cy="0"/>
          </a:xfrm>
          <a:prstGeom prst="straightConnector1">
            <a:avLst/>
          </a:prstGeom>
          <a:noFill/>
          <a:ln w="9525" cap="flat" cmpd="sng">
            <a:solidFill>
              <a:schemeClr val="dk2"/>
            </a:solidFill>
            <a:prstDash val="solid"/>
            <a:round/>
            <a:headEnd type="none" w="med" len="med"/>
            <a:tailEnd type="triangle" w="med" len="med"/>
          </a:ln>
        </p:spPr>
      </p:cxnSp>
      <p:sp>
        <p:nvSpPr>
          <p:cNvPr id="334" name="Google Shape;334;p47"/>
          <p:cNvSpPr txBox="1"/>
          <p:nvPr/>
        </p:nvSpPr>
        <p:spPr>
          <a:xfrm>
            <a:off x="36463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Ciphertext</a:t>
            </a:r>
            <a:endParaRPr/>
          </a:p>
        </p:txBody>
      </p:sp>
      <p:cxnSp>
        <p:nvCxnSpPr>
          <p:cNvPr id="335" name="Google Shape;335;p47"/>
          <p:cNvCxnSpPr>
            <a:stCxn id="334" idx="3"/>
            <a:endCxn id="317" idx="1"/>
          </p:cNvCxnSpPr>
          <p:nvPr/>
        </p:nvCxnSpPr>
        <p:spPr>
          <a:xfrm>
            <a:off x="4639925" y="4887850"/>
            <a:ext cx="863700" cy="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p47"/>
          <p:cNvCxnSpPr>
            <a:stCxn id="317" idx="3"/>
            <a:endCxn id="337" idx="1"/>
          </p:cNvCxnSpPr>
          <p:nvPr/>
        </p:nvCxnSpPr>
        <p:spPr>
          <a:xfrm>
            <a:off x="5858025" y="4887850"/>
            <a:ext cx="908400" cy="0"/>
          </a:xfrm>
          <a:prstGeom prst="straightConnector1">
            <a:avLst/>
          </a:prstGeom>
          <a:noFill/>
          <a:ln w="9525" cap="flat" cmpd="sng">
            <a:solidFill>
              <a:schemeClr val="dk2"/>
            </a:solidFill>
            <a:prstDash val="solid"/>
            <a:round/>
            <a:headEnd type="none" w="med" len="med"/>
            <a:tailEnd type="triangle" w="med" len="med"/>
          </a:ln>
        </p:spPr>
      </p:cxnSp>
      <p:sp>
        <p:nvSpPr>
          <p:cNvPr id="337" name="Google Shape;337;p47"/>
          <p:cNvSpPr txBox="1"/>
          <p:nvPr/>
        </p:nvSpPr>
        <p:spPr>
          <a:xfrm>
            <a:off x="6766300"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sp>
        <p:nvSpPr>
          <p:cNvPr id="338" name="Google Shape;338;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Encrypting Multiple Messages</a:t>
            </a:r>
            <a:endParaRPr/>
          </a:p>
        </p:txBody>
      </p:sp>
      <p:sp>
        <p:nvSpPr>
          <p:cNvPr id="344" name="Google Shape;344;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Solution: For each message, seed the PRNG with the key and a random IV, concatenated. Send the IV with the ciphertext</a:t>
            </a:r>
            <a:endParaRPr/>
          </a:p>
        </p:txBody>
      </p:sp>
      <p:sp>
        <p:nvSpPr>
          <p:cNvPr id="345" name="Google Shape;345;p48"/>
          <p:cNvSpPr txBox="1"/>
          <p:nvPr/>
        </p:nvSpPr>
        <p:spPr>
          <a:xfrm>
            <a:off x="5503725"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sp>
        <p:nvSpPr>
          <p:cNvPr id="346" name="Google Shape;346;p48"/>
          <p:cNvSpPr txBox="1"/>
          <p:nvPr/>
        </p:nvSpPr>
        <p:spPr>
          <a:xfrm>
            <a:off x="5057175"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47" name="Google Shape;347;p48"/>
          <p:cNvSpPr txBox="1"/>
          <p:nvPr/>
        </p:nvSpPr>
        <p:spPr>
          <a:xfrm>
            <a:off x="5021625" y="3251050"/>
            <a:ext cx="1318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 || IV)</a:t>
            </a:r>
            <a:endParaRPr/>
          </a:p>
        </p:txBody>
      </p:sp>
      <p:sp>
        <p:nvSpPr>
          <p:cNvPr id="348" name="Google Shape;348;p48"/>
          <p:cNvSpPr txBox="1"/>
          <p:nvPr/>
        </p:nvSpPr>
        <p:spPr>
          <a:xfrm>
            <a:off x="1887900" y="22324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349" name="Google Shape;349;p48"/>
          <p:cNvSpPr txBox="1"/>
          <p:nvPr/>
        </p:nvSpPr>
        <p:spPr>
          <a:xfrm>
            <a:off x="5057175" y="22324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350" name="Google Shape;350;p48"/>
          <p:cNvSpPr txBox="1"/>
          <p:nvPr/>
        </p:nvSpPr>
        <p:spPr>
          <a:xfrm>
            <a:off x="1926350" y="3242200"/>
            <a:ext cx="117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Seed(k || IV)</a:t>
            </a:r>
            <a:endParaRPr/>
          </a:p>
        </p:txBody>
      </p:sp>
      <p:sp>
        <p:nvSpPr>
          <p:cNvPr id="351" name="Google Shape;351;p48"/>
          <p:cNvSpPr txBox="1"/>
          <p:nvPr/>
        </p:nvSpPr>
        <p:spPr>
          <a:xfrm>
            <a:off x="1887800" y="3949600"/>
            <a:ext cx="12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Generate(n)</a:t>
            </a:r>
            <a:endParaRPr/>
          </a:p>
        </p:txBody>
      </p:sp>
      <p:sp>
        <p:nvSpPr>
          <p:cNvPr id="352" name="Google Shape;352;p48"/>
          <p:cNvSpPr txBox="1"/>
          <p:nvPr/>
        </p:nvSpPr>
        <p:spPr>
          <a:xfrm>
            <a:off x="2334350" y="4657000"/>
            <a:ext cx="35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t>
            </a:r>
            <a:endParaRPr sz="1800"/>
          </a:p>
        </p:txBody>
      </p:sp>
      <p:cxnSp>
        <p:nvCxnSpPr>
          <p:cNvPr id="353" name="Google Shape;353;p48"/>
          <p:cNvCxnSpPr>
            <a:stCxn id="350" idx="2"/>
            <a:endCxn id="351" idx="0"/>
          </p:cNvCxnSpPr>
          <p:nvPr/>
        </p:nvCxnSpPr>
        <p:spPr>
          <a:xfrm>
            <a:off x="2511500" y="36424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54" name="Google Shape;354;p48"/>
          <p:cNvCxnSpPr>
            <a:stCxn id="351" idx="2"/>
            <a:endCxn id="352" idx="0"/>
          </p:cNvCxnSpPr>
          <p:nvPr/>
        </p:nvCxnSpPr>
        <p:spPr>
          <a:xfrm>
            <a:off x="2511500"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55" name="Google Shape;355;p48"/>
          <p:cNvCxnSpPr>
            <a:stCxn id="347" idx="2"/>
            <a:endCxn id="346" idx="0"/>
          </p:cNvCxnSpPr>
          <p:nvPr/>
        </p:nvCxnSpPr>
        <p:spPr>
          <a:xfrm>
            <a:off x="5680875" y="3651250"/>
            <a:ext cx="0" cy="29850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48"/>
          <p:cNvCxnSpPr>
            <a:stCxn id="346" idx="2"/>
            <a:endCxn id="345" idx="0"/>
          </p:cNvCxnSpPr>
          <p:nvPr/>
        </p:nvCxnSpPr>
        <p:spPr>
          <a:xfrm>
            <a:off x="5680875" y="434980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48"/>
          <p:cNvCxnSpPr>
            <a:stCxn id="358" idx="3"/>
            <a:endCxn id="352" idx="1"/>
          </p:cNvCxnSpPr>
          <p:nvPr/>
        </p:nvCxnSpPr>
        <p:spPr>
          <a:xfrm>
            <a:off x="1555425" y="4887850"/>
            <a:ext cx="778800" cy="0"/>
          </a:xfrm>
          <a:prstGeom prst="straightConnector1">
            <a:avLst/>
          </a:prstGeom>
          <a:noFill/>
          <a:ln w="9525" cap="flat" cmpd="sng">
            <a:solidFill>
              <a:schemeClr val="dk2"/>
            </a:solidFill>
            <a:prstDash val="solid"/>
            <a:round/>
            <a:headEnd type="none" w="med" len="med"/>
            <a:tailEnd type="triangle" w="med" len="med"/>
          </a:ln>
        </p:spPr>
      </p:cxnSp>
      <p:sp>
        <p:nvSpPr>
          <p:cNvPr id="358" name="Google Shape;358;p48"/>
          <p:cNvSpPr txBox="1"/>
          <p:nvPr/>
        </p:nvSpPr>
        <p:spPr>
          <a:xfrm>
            <a:off x="5618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cxnSp>
        <p:nvCxnSpPr>
          <p:cNvPr id="359" name="Google Shape;359;p48"/>
          <p:cNvCxnSpPr>
            <a:stCxn id="352" idx="3"/>
            <a:endCxn id="360" idx="1"/>
          </p:cNvCxnSpPr>
          <p:nvPr/>
        </p:nvCxnSpPr>
        <p:spPr>
          <a:xfrm>
            <a:off x="2688650" y="4887850"/>
            <a:ext cx="957600" cy="0"/>
          </a:xfrm>
          <a:prstGeom prst="straightConnector1">
            <a:avLst/>
          </a:prstGeom>
          <a:noFill/>
          <a:ln w="9525" cap="flat" cmpd="sng">
            <a:solidFill>
              <a:schemeClr val="dk2"/>
            </a:solidFill>
            <a:prstDash val="solid"/>
            <a:round/>
            <a:headEnd type="none" w="med" len="med"/>
            <a:tailEnd type="triangle" w="med" len="med"/>
          </a:ln>
        </p:spPr>
      </p:cxnSp>
      <p:sp>
        <p:nvSpPr>
          <p:cNvPr id="360" name="Google Shape;360;p48"/>
          <p:cNvSpPr txBox="1"/>
          <p:nvPr/>
        </p:nvSpPr>
        <p:spPr>
          <a:xfrm>
            <a:off x="3646325"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Ciphertext</a:t>
            </a:r>
            <a:endParaRPr/>
          </a:p>
        </p:txBody>
      </p:sp>
      <p:cxnSp>
        <p:nvCxnSpPr>
          <p:cNvPr id="361" name="Google Shape;361;p48"/>
          <p:cNvCxnSpPr>
            <a:stCxn id="360" idx="3"/>
            <a:endCxn id="345" idx="1"/>
          </p:cNvCxnSpPr>
          <p:nvPr/>
        </p:nvCxnSpPr>
        <p:spPr>
          <a:xfrm>
            <a:off x="4639925" y="4887850"/>
            <a:ext cx="863700" cy="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48"/>
          <p:cNvCxnSpPr>
            <a:stCxn id="345" idx="3"/>
            <a:endCxn id="363" idx="1"/>
          </p:cNvCxnSpPr>
          <p:nvPr/>
        </p:nvCxnSpPr>
        <p:spPr>
          <a:xfrm>
            <a:off x="5858025" y="4887850"/>
            <a:ext cx="908400" cy="0"/>
          </a:xfrm>
          <a:prstGeom prst="straightConnector1">
            <a:avLst/>
          </a:prstGeom>
          <a:noFill/>
          <a:ln w="9525" cap="flat" cmpd="sng">
            <a:solidFill>
              <a:schemeClr val="dk2"/>
            </a:solidFill>
            <a:prstDash val="solid"/>
            <a:round/>
            <a:headEnd type="none" w="med" len="med"/>
            <a:tailEnd type="triangle" w="med" len="med"/>
          </a:ln>
        </p:spPr>
      </p:cxnSp>
      <p:sp>
        <p:nvSpPr>
          <p:cNvPr id="363" name="Google Shape;363;p48"/>
          <p:cNvSpPr txBox="1"/>
          <p:nvPr/>
        </p:nvSpPr>
        <p:spPr>
          <a:xfrm>
            <a:off x="6766300" y="4687750"/>
            <a:ext cx="9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Plaintext</a:t>
            </a:r>
            <a:endParaRPr/>
          </a:p>
        </p:txBody>
      </p:sp>
      <p:sp>
        <p:nvSpPr>
          <p:cNvPr id="364" name="Google Shape;364;p48"/>
          <p:cNvSpPr txBox="1"/>
          <p:nvPr/>
        </p:nvSpPr>
        <p:spPr>
          <a:xfrm>
            <a:off x="1926438" y="2552450"/>
            <a:ext cx="117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IV</a:t>
            </a:r>
            <a:endParaRPr/>
          </a:p>
        </p:txBody>
      </p:sp>
      <p:cxnSp>
        <p:nvCxnSpPr>
          <p:cNvPr id="365" name="Google Shape;365;p48"/>
          <p:cNvCxnSpPr>
            <a:stCxn id="364" idx="3"/>
            <a:endCxn id="366" idx="1"/>
          </p:cNvCxnSpPr>
          <p:nvPr/>
        </p:nvCxnSpPr>
        <p:spPr>
          <a:xfrm>
            <a:off x="3096738" y="2752550"/>
            <a:ext cx="1998900" cy="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48"/>
          <p:cNvCxnSpPr>
            <a:stCxn id="364" idx="2"/>
            <a:endCxn id="350" idx="0"/>
          </p:cNvCxnSpPr>
          <p:nvPr/>
        </p:nvCxnSpPr>
        <p:spPr>
          <a:xfrm>
            <a:off x="2511588" y="2952650"/>
            <a:ext cx="0" cy="289500"/>
          </a:xfrm>
          <a:prstGeom prst="straightConnector1">
            <a:avLst/>
          </a:prstGeom>
          <a:noFill/>
          <a:ln w="9525" cap="flat" cmpd="sng">
            <a:solidFill>
              <a:schemeClr val="dk2"/>
            </a:solidFill>
            <a:prstDash val="solid"/>
            <a:round/>
            <a:headEnd type="none" w="med" len="med"/>
            <a:tailEnd type="triangle" w="med" len="med"/>
          </a:ln>
        </p:spPr>
      </p:cxnSp>
      <p:sp>
        <p:nvSpPr>
          <p:cNvPr id="366" name="Google Shape;366;p48"/>
          <p:cNvSpPr txBox="1"/>
          <p:nvPr/>
        </p:nvSpPr>
        <p:spPr>
          <a:xfrm>
            <a:off x="5095713" y="2552500"/>
            <a:ext cx="117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IV</a:t>
            </a:r>
            <a:endParaRPr/>
          </a:p>
        </p:txBody>
      </p:sp>
      <p:cxnSp>
        <p:nvCxnSpPr>
          <p:cNvPr id="368" name="Google Shape;368;p48"/>
          <p:cNvCxnSpPr>
            <a:stCxn id="366" idx="2"/>
            <a:endCxn id="347" idx="0"/>
          </p:cNvCxnSpPr>
          <p:nvPr/>
        </p:nvCxnSpPr>
        <p:spPr>
          <a:xfrm>
            <a:off x="5680863" y="2952700"/>
            <a:ext cx="0" cy="298500"/>
          </a:xfrm>
          <a:prstGeom prst="straightConnector1">
            <a:avLst/>
          </a:prstGeom>
          <a:noFill/>
          <a:ln w="9525" cap="flat" cmpd="sng">
            <a:solidFill>
              <a:schemeClr val="dk2"/>
            </a:solidFill>
            <a:prstDash val="solid"/>
            <a:round/>
            <a:headEnd type="none" w="med" len="med"/>
            <a:tailEnd type="triangle" w="med" len="med"/>
          </a:ln>
        </p:spPr>
      </p:cxnSp>
      <p:sp>
        <p:nvSpPr>
          <p:cNvPr id="369" name="Google Shape;36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AES-CTR</a:t>
            </a:r>
            <a:endParaRPr/>
          </a:p>
        </p:txBody>
      </p:sp>
      <p:sp>
        <p:nvSpPr>
          <p:cNvPr id="375" name="Google Shape;375;p4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If you squint carefully, AES-CTR is a type of stream cipher</a:t>
            </a:r>
            <a:endParaRPr/>
          </a:p>
          <a:p>
            <a:pPr marL="457200" lvl="0" indent="-342900" algn="l" rtl="0">
              <a:spcBef>
                <a:spcPts val="0"/>
              </a:spcBef>
              <a:spcAft>
                <a:spcPts val="0"/>
              </a:spcAft>
              <a:buSzPts val="1800"/>
              <a:buChar char="●"/>
            </a:pPr>
            <a:r>
              <a:rPr lang="en"/>
              <a:t>Output of the block ciphers is pseudorandom and used as a one-time pad</a:t>
            </a:r>
            <a:endParaRPr/>
          </a:p>
        </p:txBody>
      </p:sp>
      <p:pic>
        <p:nvPicPr>
          <p:cNvPr id="376" name="Google Shape;376;p49"/>
          <p:cNvPicPr preferRelativeResize="0"/>
          <p:nvPr/>
        </p:nvPicPr>
        <p:blipFill>
          <a:blip r:embed="rId3">
            <a:alphaModFix/>
          </a:blip>
          <a:stretch>
            <a:fillRect/>
          </a:stretch>
        </p:blipFill>
        <p:spPr>
          <a:xfrm>
            <a:off x="1826475" y="2639524"/>
            <a:ext cx="5491075" cy="22107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Security</a:t>
            </a:r>
            <a:endParaRPr/>
          </a:p>
        </p:txBody>
      </p:sp>
      <p:sp>
        <p:nvSpPr>
          <p:cNvPr id="382" name="Google Shape;382;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Stream ciphers are IND-CPA secure, assuming the pseudorandom output is secure</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In some stream ciphers, security is compromised if too much plaintext is encrypted</a:t>
            </a:r>
            <a:endParaRPr dirty="0"/>
          </a:p>
          <a:p>
            <a:pPr marL="914400" lvl="1" indent="-317500" algn="l" rtl="0">
              <a:spcBef>
                <a:spcPts val="0"/>
              </a:spcBef>
              <a:spcAft>
                <a:spcPts val="0"/>
              </a:spcAft>
              <a:buSzPts val="1400"/>
              <a:buChar char="○"/>
            </a:pPr>
            <a:r>
              <a:rPr lang="en" dirty="0"/>
              <a:t>Example: In AES-CTR, if you encrypt so many blocks that the counter wraps around, you’ll start reusing keys</a:t>
            </a:r>
            <a:endParaRPr dirty="0"/>
          </a:p>
          <a:p>
            <a:pPr marL="914400" lvl="1" indent="-317500" algn="l" rtl="0">
              <a:spcBef>
                <a:spcPts val="0"/>
              </a:spcBef>
              <a:spcAft>
                <a:spcPts val="0"/>
              </a:spcAft>
              <a:buSzPts val="1400"/>
              <a:buChar char="○"/>
            </a:pPr>
            <a:r>
              <a:rPr lang="en" dirty="0"/>
              <a:t>In practice, if the key is </a:t>
            </a:r>
            <a:r>
              <a:rPr lang="en" i="1" dirty="0"/>
              <a:t>n</a:t>
            </a:r>
            <a:r>
              <a:rPr lang="en" dirty="0"/>
              <a:t> bits long, usually stop after 2</a:t>
            </a:r>
            <a:r>
              <a:rPr lang="en" i="1" baseline="30000" dirty="0"/>
              <a:t>n</a:t>
            </a:r>
            <a:r>
              <a:rPr lang="en" baseline="30000" dirty="0"/>
              <a:t>/2</a:t>
            </a:r>
            <a:r>
              <a:rPr lang="en" dirty="0"/>
              <a:t> bits of output</a:t>
            </a:r>
            <a:endParaRPr dirty="0"/>
          </a:p>
          <a:p>
            <a:pPr marL="914400" lvl="1" indent="-317500" algn="l" rtl="0">
              <a:spcBef>
                <a:spcPts val="0"/>
              </a:spcBef>
              <a:spcAft>
                <a:spcPts val="0"/>
              </a:spcAft>
              <a:buSzPts val="1400"/>
              <a:buChar char="○"/>
            </a:pPr>
            <a:r>
              <a:rPr lang="en" dirty="0"/>
              <a:t>Example: In AES-CTR with 128-bit counters, stop after 2</a:t>
            </a:r>
            <a:r>
              <a:rPr lang="en" baseline="30000" dirty="0"/>
              <a:t>64</a:t>
            </a:r>
            <a:r>
              <a:rPr lang="en" dirty="0"/>
              <a:t> blocks of output</a:t>
            </a:r>
            <a:endParaRPr dirty="0"/>
          </a:p>
        </p:txBody>
      </p:sp>
      <p:sp>
        <p:nvSpPr>
          <p:cNvPr id="383" name="Google Shape;38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Encryption Efficiency</a:t>
            </a:r>
            <a:endParaRPr/>
          </a:p>
        </p:txBody>
      </p:sp>
      <p:sp>
        <p:nvSpPr>
          <p:cNvPr id="389" name="Google Shape;389;p5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Stream ciphers can continually process new elements as they arrive</a:t>
            </a:r>
            <a:endParaRPr dirty="0"/>
          </a:p>
          <a:p>
            <a:pPr marL="914400" lvl="1" indent="-317500" algn="l" rtl="0">
              <a:spcBef>
                <a:spcPts val="0"/>
              </a:spcBef>
              <a:spcAft>
                <a:spcPts val="0"/>
              </a:spcAft>
              <a:buSzPts val="1400"/>
              <a:buChar char="○"/>
            </a:pPr>
            <a:r>
              <a:rPr lang="en" dirty="0"/>
              <a:t>Only need to maintain internal state of the PRNG</a:t>
            </a:r>
            <a:endParaRPr dirty="0"/>
          </a:p>
          <a:p>
            <a:pPr marL="914400" lvl="1" indent="-317500" algn="l" rtl="0">
              <a:spcBef>
                <a:spcPts val="0"/>
              </a:spcBef>
              <a:spcAft>
                <a:spcPts val="0"/>
              </a:spcAft>
              <a:buSzPts val="1400"/>
              <a:buChar char="○"/>
            </a:pPr>
            <a:r>
              <a:rPr lang="en" dirty="0"/>
              <a:t>Keep generating more PRNG output as more input arrives</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Compare to block ciphers: Need modes of operations to handle longer messages, and modes like AES-CBC need padding to function, so doesn’t function well on streams</a:t>
            </a:r>
            <a:endParaRPr dirty="0"/>
          </a:p>
        </p:txBody>
      </p:sp>
      <p:sp>
        <p:nvSpPr>
          <p:cNvPr id="390" name="Google Shape;390;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Ciphers: Decryption Efficiency</a:t>
            </a:r>
            <a:endParaRPr/>
          </a:p>
        </p:txBody>
      </p:sp>
      <p:sp>
        <p:nvSpPr>
          <p:cNvPr id="396" name="Google Shape;396;p5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Suppose you received a 1 GB ciphertext (encryption of a 1 GB message) and you only wanted to decrypt the last 128 bytes</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Benefit of some stream ciphers: You can decrypt one part of the ciphertext without decrypting the entire ciphertext</a:t>
            </a:r>
            <a:endParaRPr dirty="0"/>
          </a:p>
          <a:p>
            <a:pPr marL="914400" lvl="1" indent="-317500" algn="l" rtl="0">
              <a:spcBef>
                <a:spcPts val="0"/>
              </a:spcBef>
              <a:spcAft>
                <a:spcPts val="0"/>
              </a:spcAft>
              <a:buSzPts val="1400"/>
              <a:buChar char="○"/>
            </a:pPr>
            <a:r>
              <a:rPr lang="en" dirty="0"/>
              <a:t>Example: In AES-CTR, to decrypt only block </a:t>
            </a:r>
            <a:r>
              <a:rPr lang="en" i="1" dirty="0" err="1"/>
              <a:t>i</a:t>
            </a:r>
            <a:r>
              <a:rPr lang="en" dirty="0"/>
              <a:t>, compute </a:t>
            </a:r>
            <a:r>
              <a:rPr lang="en" i="1" dirty="0"/>
              <a:t>E</a:t>
            </a:r>
            <a:r>
              <a:rPr lang="en" sz="900" i="1" dirty="0"/>
              <a:t>K</a:t>
            </a:r>
            <a:r>
              <a:rPr lang="en" dirty="0"/>
              <a:t>(nonce || </a:t>
            </a:r>
            <a:r>
              <a:rPr lang="en" i="1" dirty="0" err="1"/>
              <a:t>i</a:t>
            </a:r>
            <a:r>
              <a:rPr lang="en" dirty="0"/>
              <a:t>) and XOR with the </a:t>
            </a:r>
            <a:r>
              <a:rPr lang="en" i="1" dirty="0" err="1"/>
              <a:t>i</a:t>
            </a:r>
            <a:r>
              <a:rPr lang="en" dirty="0" err="1"/>
              <a:t>th</a:t>
            </a:r>
            <a:r>
              <a:rPr lang="en" dirty="0"/>
              <a:t> block of ciphertext</a:t>
            </a:r>
            <a:endParaRPr dirty="0"/>
          </a:p>
          <a:p>
            <a:pPr marL="914400" lvl="1" indent="-317500" algn="l" rtl="0">
              <a:spcBef>
                <a:spcPts val="0"/>
              </a:spcBef>
              <a:spcAft>
                <a:spcPts val="0"/>
              </a:spcAft>
              <a:buSzPts val="1400"/>
              <a:buChar char="○"/>
            </a:pPr>
            <a:r>
              <a:rPr lang="en" dirty="0"/>
              <a:t>Example: ChaCha20 (another stream cipher) lets you decrypt arbitrary parts of ciphertext</a:t>
            </a:r>
            <a:endParaRPr dirty="0"/>
          </a:p>
          <a:p>
            <a:pPr marL="914400" lvl="1" indent="-317500" algn="l" rtl="0">
              <a:spcBef>
                <a:spcPts val="0"/>
              </a:spcBef>
              <a:spcAft>
                <a:spcPts val="0"/>
              </a:spcAft>
              <a:buSzPts val="1400"/>
              <a:buChar char="○"/>
            </a:pPr>
            <a:r>
              <a:rPr lang="en" dirty="0"/>
              <a:t>What about HMAC-DRBG? You have to generate all the PRNG output up until the block you want to decrypt</a:t>
            </a:r>
            <a:endParaRPr dirty="0"/>
          </a:p>
        </p:txBody>
      </p:sp>
      <p:sp>
        <p:nvSpPr>
          <p:cNvPr id="397" name="Google Shape;397;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0" name="Google Shape;80;p18"/>
          <p:cNvSpPr txBox="1">
            <a:spLocks noGrp="1"/>
          </p:cNvSpPr>
          <p:nvPr>
            <p:ph type="body" idx="1"/>
          </p:nvPr>
        </p:nvSpPr>
        <p:spPr>
          <a:xfrm>
            <a:off x="198499" y="1246825"/>
            <a:ext cx="6802593" cy="3765600"/>
          </a:xfrm>
          <a:prstGeom prst="rect">
            <a:avLst/>
          </a:prstGeom>
        </p:spPr>
        <p:txBody>
          <a:bodyPr spcFirstLastPara="1" wrap="square" lIns="91425" tIns="91425" rIns="91425" bIns="91425" anchor="t" anchorCtr="0">
            <a:normAutofit/>
          </a:bodyPr>
          <a:lstStyle/>
          <a:p>
            <a:pPr indent="-334327">
              <a:buSzPct val="100000"/>
            </a:pPr>
            <a:r>
              <a:rPr lang="en-US" dirty="0"/>
              <a:t>Assignment 1 due today</a:t>
            </a:r>
          </a:p>
          <a:p>
            <a:pPr marL="457200" lvl="0" indent="-334327" algn="l" rtl="0">
              <a:spcBef>
                <a:spcPts val="0"/>
              </a:spcBef>
              <a:spcAft>
                <a:spcPts val="0"/>
              </a:spcAft>
              <a:buSzPct val="100000"/>
              <a:buChar char="●"/>
            </a:pPr>
            <a:endParaRPr lang="en-US" dirty="0"/>
          </a:p>
          <a:p>
            <a:pPr marL="457200" lvl="0" indent="-334327" algn="l" rtl="0">
              <a:spcBef>
                <a:spcPts val="0"/>
              </a:spcBef>
              <a:spcAft>
                <a:spcPts val="0"/>
              </a:spcAft>
              <a:buSzPct val="100000"/>
              <a:buChar char="●"/>
            </a:pPr>
            <a:r>
              <a:rPr lang="en-US" dirty="0"/>
              <a:t>Assignment 2 release later today</a:t>
            </a:r>
            <a:endParaRPr dirty="0"/>
          </a:p>
          <a:p>
            <a:pPr marL="914400" lvl="1" indent="-310832" algn="l" rtl="0">
              <a:spcBef>
                <a:spcPts val="0"/>
              </a:spcBef>
              <a:spcAft>
                <a:spcPts val="0"/>
              </a:spcAft>
              <a:buSzPct val="100000"/>
              <a:buChar char="○"/>
            </a:pPr>
            <a:r>
              <a:rPr lang="en" dirty="0"/>
              <a:t>Due Sep.26th 11:59 PM EST</a:t>
            </a:r>
          </a:p>
          <a:p>
            <a:pPr lvl="2" indent="-334327">
              <a:buSzPct val="100000"/>
              <a:buFont typeface="Arial"/>
              <a:buChar char="●"/>
            </a:pPr>
            <a:endParaRPr lang="en-US" dirty="0"/>
          </a:p>
          <a:p>
            <a:pPr marL="580073" lvl="1" indent="0">
              <a:buSzPct val="100000"/>
              <a:buNone/>
            </a:pPr>
            <a:endParaRPr dirty="0"/>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Diffie-Hellman Key Exchange</a:t>
            </a:r>
            <a:endParaRPr/>
          </a:p>
        </p:txBody>
      </p:sp>
      <p:sp>
        <p:nvSpPr>
          <p:cNvPr id="403" name="Google Shape;403;p5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When discussing symmetric-key schemes, we assumed Alice and Bob managed to share a secret key. How can Alice and Bob share a symmetric key over an insecure channel?</a:t>
            </a:r>
            <a:endParaRPr/>
          </a:p>
        </p:txBody>
      </p:sp>
      <p:sp>
        <p:nvSpPr>
          <p:cNvPr id="404" name="Google Shape;404;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Diffie-Hellman Key Exchange</a:t>
            </a:r>
            <a:endParaRPr/>
          </a:p>
        </p:txBody>
      </p:sp>
      <p:sp>
        <p:nvSpPr>
          <p:cNvPr id="411" name="Google Shape;411;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Authenticated Encryption</a:t>
            </a:r>
            <a:endParaRPr/>
          </a:p>
        </p:txBody>
      </p:sp>
      <p:sp>
        <p:nvSpPr>
          <p:cNvPr id="94" name="Google Shape;94;p2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Authenticated encryption: A scheme that simultaneously guarantees confidentiality and integrity (and authenticity) on a message</a:t>
            </a:r>
            <a:endParaRPr dirty="0"/>
          </a:p>
          <a:p>
            <a:pPr marL="457200" lvl="0" indent="-342900" algn="l" rtl="0">
              <a:spcBef>
                <a:spcPts val="0"/>
              </a:spcBef>
              <a:spcAft>
                <a:spcPts val="0"/>
              </a:spcAft>
              <a:buSzPts val="1800"/>
              <a:buChar char="●"/>
            </a:pPr>
            <a:r>
              <a:rPr lang="en" dirty="0"/>
              <a:t>First approach: Combine schemes that provide confidentiality with schemes that provide integrity and authenticity</a:t>
            </a:r>
            <a:endParaRPr dirty="0"/>
          </a:p>
          <a:p>
            <a:pPr marL="914400" lvl="1" indent="-317500" algn="l" rtl="0">
              <a:spcBef>
                <a:spcPts val="0"/>
              </a:spcBef>
              <a:spcAft>
                <a:spcPts val="0"/>
              </a:spcAft>
              <a:buSzPts val="1400"/>
              <a:buChar char="○"/>
            </a:pPr>
            <a:r>
              <a:rPr lang="en" dirty="0"/>
              <a:t>MAC-then-encrypt: </a:t>
            </a:r>
            <a:r>
              <a:rPr lang="en" dirty="0">
                <a:solidFill>
                  <a:srgbClr val="FF0000"/>
                </a:solidFill>
              </a:rPr>
              <a:t>Enc(</a:t>
            </a:r>
            <a:r>
              <a:rPr lang="en" i="1" dirty="0">
                <a:solidFill>
                  <a:srgbClr val="FF0000"/>
                </a:solidFill>
              </a:rPr>
              <a:t>K</a:t>
            </a:r>
            <a:r>
              <a:rPr lang="en" sz="900" dirty="0">
                <a:solidFill>
                  <a:srgbClr val="FF0000"/>
                </a:solidFill>
              </a:rPr>
              <a:t>1</a:t>
            </a:r>
            <a:r>
              <a:rPr lang="en" dirty="0">
                <a:solidFill>
                  <a:srgbClr val="FF0000"/>
                </a:solidFill>
              </a:rPr>
              <a:t>, </a:t>
            </a:r>
            <a:r>
              <a:rPr lang="en" i="1" dirty="0">
                <a:solidFill>
                  <a:srgbClr val="FF0000"/>
                </a:solidFill>
              </a:rPr>
              <a:t>M</a:t>
            </a:r>
            <a:r>
              <a:rPr lang="en" dirty="0">
                <a:solidFill>
                  <a:srgbClr val="FF0000"/>
                </a:solidFill>
              </a:rPr>
              <a:t> || </a:t>
            </a:r>
            <a:r>
              <a:rPr lang="en" dirty="0">
                <a:solidFill>
                  <a:srgbClr val="0000FF"/>
                </a:solidFill>
              </a:rPr>
              <a:t>MAC(</a:t>
            </a:r>
            <a:r>
              <a:rPr lang="en" i="1" dirty="0">
                <a:solidFill>
                  <a:srgbClr val="0000FF"/>
                </a:solidFill>
              </a:rPr>
              <a:t>K</a:t>
            </a:r>
            <a:r>
              <a:rPr lang="en" sz="900" dirty="0">
                <a:solidFill>
                  <a:srgbClr val="0000FF"/>
                </a:solidFill>
              </a:rPr>
              <a:t>2</a:t>
            </a:r>
            <a:r>
              <a:rPr lang="en" dirty="0">
                <a:solidFill>
                  <a:srgbClr val="0000FF"/>
                </a:solidFill>
              </a:rPr>
              <a:t>, </a:t>
            </a:r>
            <a:r>
              <a:rPr lang="en" i="1" dirty="0">
                <a:solidFill>
                  <a:srgbClr val="0000FF"/>
                </a:solidFill>
              </a:rPr>
              <a:t>M</a:t>
            </a:r>
            <a:r>
              <a:rPr lang="en" dirty="0">
                <a:solidFill>
                  <a:srgbClr val="0000FF"/>
                </a:solidFill>
              </a:rPr>
              <a:t>)</a:t>
            </a:r>
            <a:r>
              <a:rPr lang="en" dirty="0">
                <a:solidFill>
                  <a:srgbClr val="FF0000"/>
                </a:solidFill>
              </a:rPr>
              <a:t>)</a:t>
            </a:r>
            <a:endParaRPr dirty="0">
              <a:solidFill>
                <a:srgbClr val="FF0000"/>
              </a:solidFill>
            </a:endParaRPr>
          </a:p>
          <a:p>
            <a:pPr marL="914400" lvl="1" indent="-317500" algn="l" rtl="0">
              <a:spcBef>
                <a:spcPts val="0"/>
              </a:spcBef>
              <a:spcAft>
                <a:spcPts val="0"/>
              </a:spcAft>
              <a:buSzPts val="1400"/>
              <a:buChar char="○"/>
            </a:pPr>
            <a:r>
              <a:rPr lang="en" dirty="0"/>
              <a:t>Encrypt-then-MAC: </a:t>
            </a:r>
            <a:r>
              <a:rPr lang="en" dirty="0">
                <a:solidFill>
                  <a:srgbClr val="FF0000"/>
                </a:solidFill>
              </a:rPr>
              <a:t>Enc(</a:t>
            </a:r>
            <a:r>
              <a:rPr lang="en" i="1" dirty="0">
                <a:solidFill>
                  <a:srgbClr val="FF0000"/>
                </a:solidFill>
              </a:rPr>
              <a:t>K</a:t>
            </a:r>
            <a:r>
              <a:rPr lang="en" sz="900" dirty="0">
                <a:solidFill>
                  <a:srgbClr val="FF0000"/>
                </a:solidFill>
              </a:rPr>
              <a:t>1</a:t>
            </a:r>
            <a:r>
              <a:rPr lang="en" dirty="0">
                <a:solidFill>
                  <a:srgbClr val="FF0000"/>
                </a:solidFill>
              </a:rPr>
              <a:t>, </a:t>
            </a:r>
            <a:r>
              <a:rPr lang="en" i="1" dirty="0">
                <a:solidFill>
                  <a:srgbClr val="FF0000"/>
                </a:solidFill>
              </a:rPr>
              <a:t>M</a:t>
            </a:r>
            <a:r>
              <a:rPr lang="en" dirty="0">
                <a:solidFill>
                  <a:srgbClr val="FF0000"/>
                </a:solidFill>
              </a:rPr>
              <a:t>)</a:t>
            </a:r>
            <a:r>
              <a:rPr lang="en" dirty="0"/>
              <a:t> || </a:t>
            </a:r>
            <a:r>
              <a:rPr lang="en" dirty="0">
                <a:solidFill>
                  <a:srgbClr val="0000FF"/>
                </a:solidFill>
              </a:rPr>
              <a:t>MAC(</a:t>
            </a:r>
            <a:r>
              <a:rPr lang="en" i="1" dirty="0">
                <a:solidFill>
                  <a:srgbClr val="0000FF"/>
                </a:solidFill>
              </a:rPr>
              <a:t>K</a:t>
            </a:r>
            <a:r>
              <a:rPr lang="en" sz="900" dirty="0">
                <a:solidFill>
                  <a:srgbClr val="0000FF"/>
                </a:solidFill>
              </a:rPr>
              <a:t>2</a:t>
            </a:r>
            <a:r>
              <a:rPr lang="en" dirty="0">
                <a:solidFill>
                  <a:srgbClr val="0000FF"/>
                </a:solidFill>
              </a:rPr>
              <a:t>, </a:t>
            </a:r>
            <a:r>
              <a:rPr lang="en" dirty="0">
                <a:solidFill>
                  <a:srgbClr val="FF0000"/>
                </a:solidFill>
              </a:rPr>
              <a:t>Enc(</a:t>
            </a:r>
            <a:r>
              <a:rPr lang="en" i="1" dirty="0">
                <a:solidFill>
                  <a:srgbClr val="FF0000"/>
                </a:solidFill>
              </a:rPr>
              <a:t>K</a:t>
            </a:r>
            <a:r>
              <a:rPr lang="en" sz="900" dirty="0">
                <a:solidFill>
                  <a:srgbClr val="FF0000"/>
                </a:solidFill>
              </a:rPr>
              <a:t>1</a:t>
            </a:r>
            <a:r>
              <a:rPr lang="en" dirty="0">
                <a:solidFill>
                  <a:srgbClr val="FF0000"/>
                </a:solidFill>
              </a:rPr>
              <a:t>, </a:t>
            </a:r>
            <a:r>
              <a:rPr lang="en" i="1" dirty="0">
                <a:solidFill>
                  <a:srgbClr val="FF0000"/>
                </a:solidFill>
              </a:rPr>
              <a:t>M</a:t>
            </a:r>
            <a:r>
              <a:rPr lang="en" dirty="0">
                <a:solidFill>
                  <a:srgbClr val="FF0000"/>
                </a:solidFill>
              </a:rPr>
              <a:t>)</a:t>
            </a:r>
            <a:r>
              <a:rPr lang="en" dirty="0">
                <a:solidFill>
                  <a:srgbClr val="0000FF"/>
                </a:solidFill>
              </a:rPr>
              <a:t>)</a:t>
            </a:r>
            <a:endParaRPr dirty="0">
              <a:solidFill>
                <a:srgbClr val="0000FF"/>
              </a:solidFill>
            </a:endParaRPr>
          </a:p>
          <a:p>
            <a:pPr marL="914400" lvl="1" indent="-317500" algn="l" rtl="0">
              <a:spcBef>
                <a:spcPts val="0"/>
              </a:spcBef>
              <a:spcAft>
                <a:spcPts val="0"/>
              </a:spcAft>
              <a:buSzPts val="1400"/>
              <a:buChar char="○"/>
            </a:pPr>
            <a:r>
              <a:rPr lang="en" dirty="0"/>
              <a:t>Always use Encrypt-then-MAC because it's more robust to mistakes</a:t>
            </a:r>
            <a:endParaRPr dirty="0"/>
          </a:p>
          <a:p>
            <a:pPr marL="457200" lvl="0" indent="-342900" algn="l" rtl="0">
              <a:spcBef>
                <a:spcPts val="0"/>
              </a:spcBef>
              <a:spcAft>
                <a:spcPts val="0"/>
              </a:spcAft>
              <a:buSzPts val="1800"/>
              <a:buChar char="●"/>
            </a:pPr>
            <a:r>
              <a:rPr lang="en" dirty="0"/>
              <a:t>Second approach: Use AEAD encryption modes designed to provide confidentiality, integrity, and authenticity</a:t>
            </a:r>
            <a:endParaRPr dirty="0"/>
          </a:p>
          <a:p>
            <a:pPr marL="914400" lvl="1" indent="-317500" algn="l" rtl="0">
              <a:spcBef>
                <a:spcPts val="0"/>
              </a:spcBef>
              <a:spcAft>
                <a:spcPts val="0"/>
              </a:spcAft>
              <a:buSzPts val="1400"/>
              <a:buChar char="○"/>
            </a:pPr>
            <a:r>
              <a:rPr lang="en" dirty="0"/>
              <a:t>Drawback: Incorrectly using AEAD modes leads to losing </a:t>
            </a:r>
            <a:r>
              <a:rPr lang="en" i="1" dirty="0"/>
              <a:t>both</a:t>
            </a:r>
            <a:r>
              <a:rPr lang="en" dirty="0"/>
              <a:t> confidentiality and integrity/authentication</a:t>
            </a:r>
            <a:endParaRPr dirty="0"/>
          </a:p>
        </p:txBody>
      </p:sp>
      <p:sp>
        <p:nvSpPr>
          <p:cNvPr id="95" name="Google Shape;9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417" name="Google Shape;417;p55"/>
          <p:cNvGraphicFramePr/>
          <p:nvPr/>
        </p:nvGraphicFramePr>
        <p:xfrm>
          <a:off x="311700" y="1310650"/>
          <a:ext cx="8520600" cy="2143685"/>
        </p:xfrm>
        <a:graphic>
          <a:graphicData uri="http://schemas.openxmlformats.org/drawingml/2006/table">
            <a:tbl>
              <a:tblPr>
                <a:noFill/>
                <a:tableStyleId>{99CBE48B-558E-48B2-81C5-6C841271634F}</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a:solidFill>
                            <a:srgbClr val="B7B7B7"/>
                          </a:solidFill>
                        </a:rPr>
                        <a:t>One-time pads</a:t>
                      </a:r>
                      <a:endParaRPr sz="1600">
                        <a:solidFill>
                          <a:srgbClr val="B7B7B7"/>
                        </a:solidFill>
                      </a:endParaRPr>
                    </a:p>
                    <a:p>
                      <a:pPr marL="457200" lvl="0" indent="-330200" algn="l" rtl="0">
                        <a:spcBef>
                          <a:spcPts val="0"/>
                        </a:spcBef>
                        <a:spcAft>
                          <a:spcPts val="0"/>
                        </a:spcAft>
                        <a:buClr>
                          <a:srgbClr val="B7B7B7"/>
                        </a:buClr>
                        <a:buSzPts val="1600"/>
                        <a:buChar char="●"/>
                      </a:pPr>
                      <a:r>
                        <a:rPr lang="en" sz="1600">
                          <a:solidFill>
                            <a:srgbClr val="B7B7B7"/>
                          </a:solidFill>
                        </a:rPr>
                        <a:t>Block ciphers with chaining modes (e.g. AES-CBC)</a:t>
                      </a:r>
                      <a:endParaRPr sz="160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a:solidFill>
                            <a:srgbClr val="B7B7B7"/>
                          </a:solidFill>
                        </a:rPr>
                        <a:t>MACs (e.g. HMAC)</a:t>
                      </a:r>
                      <a:endParaRPr sz="160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418" name="Google Shape;418;p55"/>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B7B7B7"/>
              </a:buClr>
              <a:buSzPts val="1600"/>
              <a:buChar char="●"/>
            </a:pPr>
            <a:r>
              <a:rPr lang="en" sz="1600">
                <a:solidFill>
                  <a:srgbClr val="B7B7B7"/>
                </a:solidFill>
              </a:rPr>
              <a:t>Hash functions</a:t>
            </a:r>
            <a:endParaRPr sz="1600">
              <a:solidFill>
                <a:srgbClr val="B7B7B7"/>
              </a:solidFill>
            </a:endParaRPr>
          </a:p>
          <a:p>
            <a:pPr marL="457200" lvl="0" indent="-330200" algn="l" rtl="0">
              <a:spcBef>
                <a:spcPts val="0"/>
              </a:spcBef>
              <a:spcAft>
                <a:spcPts val="0"/>
              </a:spcAft>
              <a:buClr>
                <a:srgbClr val="B7B7B7"/>
              </a:buClr>
              <a:buSzPts val="1600"/>
              <a:buChar char="●"/>
            </a:pPr>
            <a:r>
              <a:rPr lang="en" sz="1600">
                <a:solidFill>
                  <a:srgbClr val="B7B7B7"/>
                </a:solidFill>
              </a:rPr>
              <a:t>Pseudorandom number generators</a:t>
            </a:r>
            <a:endParaRPr sz="1600">
              <a:solidFill>
                <a:srgbClr val="B7B7B7"/>
              </a:solidFill>
            </a:endParaRPr>
          </a:p>
          <a:p>
            <a:pPr marL="457200" lvl="0" indent="-330200" algn="l" rtl="0">
              <a:spcBef>
                <a:spcPts val="0"/>
              </a:spcBef>
              <a:spcAft>
                <a:spcPts val="0"/>
              </a:spcAft>
              <a:buClr>
                <a:srgbClr val="FF0000"/>
              </a:buClr>
              <a:buSzPts val="1600"/>
              <a:buChar char="●"/>
            </a:pPr>
            <a:r>
              <a:rPr lang="en" sz="1600">
                <a:solidFill>
                  <a:srgbClr val="FF0000"/>
                </a:solidFill>
              </a:rPr>
              <a:t>Public key exchange (e.g. Diffie-Hellman)</a:t>
            </a:r>
            <a:endParaRPr sz="1600">
              <a:solidFill>
                <a:srgbClr val="FF0000"/>
              </a:solidFill>
            </a:endParaRPr>
          </a:p>
        </p:txBody>
      </p:sp>
      <p:sp>
        <p:nvSpPr>
          <p:cNvPr id="419" name="Google Shape;419;p55"/>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420" name="Google Shape;42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Secure Color Sharing</a:t>
            </a:r>
            <a:endParaRPr/>
          </a:p>
        </p:txBody>
      </p:sp>
      <p:pic>
        <p:nvPicPr>
          <p:cNvPr id="426" name="Google Shape;426;p56"/>
          <p:cNvPicPr preferRelativeResize="0"/>
          <p:nvPr/>
        </p:nvPicPr>
        <p:blipFill>
          <a:blip r:embed="rId3">
            <a:alphaModFix/>
          </a:blip>
          <a:stretch>
            <a:fillRect/>
          </a:stretch>
        </p:blipFill>
        <p:spPr>
          <a:xfrm>
            <a:off x="5910067" y="1246825"/>
            <a:ext cx="2511950" cy="3771074"/>
          </a:xfrm>
          <a:prstGeom prst="rect">
            <a:avLst/>
          </a:prstGeom>
          <a:noFill/>
          <a:ln>
            <a:noFill/>
          </a:ln>
        </p:spPr>
      </p:pic>
      <p:sp>
        <p:nvSpPr>
          <p:cNvPr id="2" name="Google Shape;432;p57">
            <a:extLst>
              <a:ext uri="{FF2B5EF4-FFF2-40B4-BE49-F238E27FC236}">
                <a16:creationId xmlns:a16="http://schemas.microsoft.com/office/drawing/2014/main" id="{3010F205-04BB-1D98-F9E1-E57CA60ADD62}"/>
              </a:ext>
            </a:extLst>
          </p:cNvPr>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20000"/>
          </a:bodyPr>
          <a:lstStyle/>
          <a:p>
            <a:pPr marL="457200" lvl="0" indent="-325755" algn="l" rtl="0">
              <a:lnSpc>
                <a:spcPct val="120000"/>
              </a:lnSpc>
              <a:spcBef>
                <a:spcPts val="0"/>
              </a:spcBef>
              <a:spcAft>
                <a:spcPts val="0"/>
              </a:spcAft>
              <a:buSzPct val="100000"/>
              <a:buChar char="●"/>
            </a:pPr>
            <a:r>
              <a:rPr lang="en" dirty="0"/>
              <a:t>Suppose Alice and Bob want a secret </a:t>
            </a:r>
            <a:r>
              <a:rPr lang="en" i="1" dirty="0"/>
              <a:t>paint color</a:t>
            </a:r>
            <a:r>
              <a:rPr lang="en" dirty="0"/>
              <a:t>, but Eve can see paint colors sent between Alice and Bob</a:t>
            </a:r>
            <a:endParaRPr dirty="0"/>
          </a:p>
          <a:p>
            <a:pPr marL="457200" lvl="0" indent="-325755" algn="l" rtl="0">
              <a:lnSpc>
                <a:spcPct val="120000"/>
              </a:lnSpc>
              <a:spcBef>
                <a:spcPts val="0"/>
              </a:spcBef>
              <a:spcAft>
                <a:spcPts val="0"/>
              </a:spcAft>
              <a:buSzPct val="100000"/>
              <a:buChar char="●"/>
            </a:pPr>
            <a:r>
              <a:rPr lang="en" dirty="0"/>
              <a:t>Alice generates a secret color </a:t>
            </a:r>
            <a:r>
              <a:rPr lang="en" b="1" dirty="0">
                <a:solidFill>
                  <a:srgbClr val="FF0000"/>
                </a:solidFill>
              </a:rPr>
              <a:t>red A</a:t>
            </a:r>
            <a:r>
              <a:rPr lang="en" dirty="0"/>
              <a:t>, and Bob generates a secret color </a:t>
            </a:r>
            <a:r>
              <a:rPr lang="en" b="1" dirty="0">
                <a:solidFill>
                  <a:srgbClr val="00FDFF"/>
                </a:solidFill>
              </a:rPr>
              <a:t>cyan B</a:t>
            </a:r>
            <a:endParaRPr dirty="0">
              <a:solidFill>
                <a:srgbClr val="00FDFF"/>
              </a:solidFill>
            </a:endParaRPr>
          </a:p>
          <a:p>
            <a:pPr marL="457200" lvl="0" indent="-325755" algn="l" rtl="0">
              <a:lnSpc>
                <a:spcPct val="120000"/>
              </a:lnSpc>
              <a:spcBef>
                <a:spcPts val="0"/>
              </a:spcBef>
              <a:spcAft>
                <a:spcPts val="0"/>
              </a:spcAft>
              <a:buSzPct val="100000"/>
              <a:buChar char="●"/>
            </a:pPr>
            <a:r>
              <a:rPr lang="en" dirty="0"/>
              <a:t>Alice and Bob agree on a common, public color </a:t>
            </a:r>
            <a:r>
              <a:rPr lang="en" b="1" dirty="0">
                <a:solidFill>
                  <a:srgbClr val="FFE600"/>
                </a:solidFill>
              </a:rPr>
              <a:t>yellow G</a:t>
            </a:r>
            <a:endParaRPr dirty="0">
              <a:solidFill>
                <a:srgbClr val="FFE600"/>
              </a:solidFill>
            </a:endParaRPr>
          </a:p>
          <a:p>
            <a:pPr lvl="0" indent="-325755">
              <a:lnSpc>
                <a:spcPct val="120000"/>
              </a:lnSpc>
              <a:buSzPct val="100000"/>
            </a:pPr>
            <a:r>
              <a:rPr lang="en" dirty="0"/>
              <a:t>They both mix their secret colors with </a:t>
            </a:r>
            <a:r>
              <a:rPr lang="en" b="1" dirty="0">
                <a:solidFill>
                  <a:srgbClr val="FFE600"/>
                </a:solidFill>
              </a:rPr>
              <a:t>G</a:t>
            </a:r>
            <a:r>
              <a:rPr lang="en" dirty="0"/>
              <a:t>, so Alice has </a:t>
            </a:r>
            <a:r>
              <a:rPr lang="en" b="1" dirty="0">
                <a:solidFill>
                  <a:srgbClr val="BF9000"/>
                </a:solidFill>
              </a:rPr>
              <a:t>red-yellow GA</a:t>
            </a:r>
            <a:r>
              <a:rPr lang="en" dirty="0"/>
              <a:t>, and Bob has </a:t>
            </a:r>
            <a:r>
              <a:rPr lang="en" b="1" dirty="0">
                <a:solidFill>
                  <a:srgbClr val="00B0F0"/>
                </a:solidFill>
              </a:rPr>
              <a:t>cyan-yellow GB</a:t>
            </a:r>
            <a:endParaRPr dirty="0">
              <a:solidFill>
                <a:srgbClr val="00B0F0"/>
              </a:solidFill>
            </a:endParaRPr>
          </a:p>
          <a:p>
            <a:pPr lvl="0" indent="-325755">
              <a:lnSpc>
                <a:spcPct val="120000"/>
              </a:lnSpc>
              <a:buSzPct val="100000"/>
            </a:pPr>
            <a:r>
              <a:rPr lang="en" dirty="0"/>
              <a:t>Alice sends </a:t>
            </a:r>
            <a:r>
              <a:rPr lang="en" b="1" dirty="0">
                <a:solidFill>
                  <a:srgbClr val="BF9000"/>
                </a:solidFill>
              </a:rPr>
              <a:t>GA</a:t>
            </a:r>
            <a:r>
              <a:rPr lang="en" dirty="0"/>
              <a:t> to Bob, and Bob sends </a:t>
            </a:r>
            <a:r>
              <a:rPr lang="en" b="1" dirty="0">
                <a:solidFill>
                  <a:srgbClr val="00B0F0"/>
                </a:solidFill>
              </a:rPr>
              <a:t>GB</a:t>
            </a:r>
            <a:r>
              <a:rPr lang="en" dirty="0"/>
              <a:t> to Alice</a:t>
            </a:r>
            <a:endParaRPr dirty="0"/>
          </a:p>
          <a:p>
            <a:pPr lvl="1" indent="-304165">
              <a:lnSpc>
                <a:spcPct val="120000"/>
              </a:lnSpc>
              <a:buSzPct val="100000"/>
            </a:pPr>
            <a:r>
              <a:rPr lang="en" dirty="0"/>
              <a:t>Note: Eve now knows the colors </a:t>
            </a:r>
            <a:r>
              <a:rPr lang="en" b="1" dirty="0">
                <a:solidFill>
                  <a:srgbClr val="BF9000"/>
                </a:solidFill>
              </a:rPr>
              <a:t>GA</a:t>
            </a:r>
            <a:r>
              <a:rPr lang="en" dirty="0"/>
              <a:t> and </a:t>
            </a:r>
            <a:r>
              <a:rPr lang="en" b="1" dirty="0">
                <a:solidFill>
                  <a:srgbClr val="00B0F0"/>
                </a:solidFill>
              </a:rPr>
              <a:t>GB</a:t>
            </a:r>
            <a:r>
              <a:rPr lang="en" dirty="0"/>
              <a:t>! Assume that it is hard to separate colors.</a:t>
            </a:r>
            <a:endParaRPr dirty="0"/>
          </a:p>
          <a:p>
            <a:pPr lvl="0" indent="-325755">
              <a:lnSpc>
                <a:spcPct val="120000"/>
              </a:lnSpc>
              <a:buSzPct val="100000"/>
            </a:pPr>
            <a:r>
              <a:rPr lang="en" dirty="0"/>
              <a:t>Alice knows </a:t>
            </a:r>
            <a:r>
              <a:rPr lang="en" b="1" dirty="0">
                <a:solidFill>
                  <a:srgbClr val="00B0F0"/>
                </a:solidFill>
              </a:rPr>
              <a:t>GB</a:t>
            </a:r>
            <a:r>
              <a:rPr lang="en" dirty="0"/>
              <a:t>, so she can mix in </a:t>
            </a:r>
            <a:r>
              <a:rPr lang="en" b="1" dirty="0">
                <a:solidFill>
                  <a:srgbClr val="FF0000"/>
                </a:solidFill>
              </a:rPr>
              <a:t>A</a:t>
            </a:r>
            <a:r>
              <a:rPr lang="en" dirty="0"/>
              <a:t> to form green-amber-blue </a:t>
            </a:r>
            <a:r>
              <a:rPr lang="en" b="1" dirty="0">
                <a:solidFill>
                  <a:srgbClr val="AB7942"/>
                </a:solidFill>
              </a:rPr>
              <a:t>GAB</a:t>
            </a:r>
            <a:r>
              <a:rPr lang="en" dirty="0"/>
              <a:t>. Bob knows </a:t>
            </a:r>
            <a:r>
              <a:rPr lang="en" b="1" dirty="0">
                <a:solidFill>
                  <a:srgbClr val="BF9000"/>
                </a:solidFill>
              </a:rPr>
              <a:t>GA</a:t>
            </a:r>
            <a:r>
              <a:rPr lang="en" dirty="0"/>
              <a:t>, so he can mix in </a:t>
            </a:r>
            <a:r>
              <a:rPr lang="en" b="1" dirty="0">
                <a:solidFill>
                  <a:srgbClr val="00FDFF"/>
                </a:solidFill>
              </a:rPr>
              <a:t>B</a:t>
            </a:r>
            <a:r>
              <a:rPr lang="en" dirty="0"/>
              <a:t> to form </a:t>
            </a:r>
            <a:r>
              <a:rPr lang="en" b="1" dirty="0">
                <a:solidFill>
                  <a:srgbClr val="AB7942"/>
                </a:solidFill>
              </a:rPr>
              <a:t>GAB</a:t>
            </a:r>
            <a:r>
              <a:rPr lang="en" dirty="0"/>
              <a:t>, as well!</a:t>
            </a:r>
            <a:endParaRPr dirty="0"/>
          </a:p>
          <a:p>
            <a:pPr lvl="1" indent="-304165">
              <a:lnSpc>
                <a:spcPct val="120000"/>
              </a:lnSpc>
              <a:buSzPct val="100000"/>
            </a:pPr>
            <a:r>
              <a:rPr lang="en" dirty="0"/>
              <a:t>Eve only knows </a:t>
            </a:r>
            <a:r>
              <a:rPr lang="en" b="1" dirty="0">
                <a:solidFill>
                  <a:srgbClr val="FFE600"/>
                </a:solidFill>
              </a:rPr>
              <a:t>G</a:t>
            </a:r>
            <a:r>
              <a:rPr lang="en" dirty="0"/>
              <a:t>, </a:t>
            </a:r>
            <a:r>
              <a:rPr lang="en" b="1" dirty="0">
                <a:solidFill>
                  <a:srgbClr val="BF9000"/>
                </a:solidFill>
              </a:rPr>
              <a:t>GA</a:t>
            </a:r>
            <a:r>
              <a:rPr lang="en" dirty="0"/>
              <a:t>, and </a:t>
            </a:r>
            <a:r>
              <a:rPr lang="en" b="1" dirty="0">
                <a:solidFill>
                  <a:srgbClr val="00B0F0"/>
                </a:solidFill>
              </a:rPr>
              <a:t>GB</a:t>
            </a:r>
            <a:r>
              <a:rPr lang="en" dirty="0"/>
              <a:t>, so she can only form </a:t>
            </a:r>
            <a:r>
              <a:rPr lang="en" b="1" dirty="0">
                <a:solidFill>
                  <a:srgbClr val="274E13"/>
                </a:solidFill>
              </a:rPr>
              <a:t>GAGB</a:t>
            </a:r>
            <a:r>
              <a:rPr lang="en" dirty="0"/>
              <a:t>, which is not the same!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Discrete Log Problem and Diffie-Hellman Problem</a:t>
            </a:r>
            <a:endParaRPr/>
          </a:p>
        </p:txBody>
      </p:sp>
      <p:sp>
        <p:nvSpPr>
          <p:cNvPr id="439" name="Google Shape;439;p5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paint assumption: Separating a paint mixture is hard</a:t>
            </a:r>
            <a:endParaRPr dirty="0"/>
          </a:p>
          <a:p>
            <a:pPr marL="914400" lvl="1" indent="-317500" algn="l" rtl="0">
              <a:spcBef>
                <a:spcPts val="0"/>
              </a:spcBef>
              <a:spcAft>
                <a:spcPts val="0"/>
              </a:spcAft>
              <a:buSzPts val="1400"/>
              <a:buChar char="○"/>
            </a:pPr>
            <a:r>
              <a:rPr lang="en" dirty="0"/>
              <a:t>Is there a mathematical version of this? Yes!</a:t>
            </a:r>
            <a:endParaRPr dirty="0"/>
          </a:p>
          <a:p>
            <a:pPr marL="457200" lvl="0" indent="-342900" algn="l" rtl="0">
              <a:spcBef>
                <a:spcPts val="0"/>
              </a:spcBef>
              <a:spcAft>
                <a:spcPts val="0"/>
              </a:spcAft>
              <a:buSzPts val="1800"/>
              <a:buChar char="●"/>
            </a:pPr>
            <a:r>
              <a:rPr lang="en" dirty="0"/>
              <a:t>Assume everyone knows a large prime </a:t>
            </a:r>
            <a:r>
              <a:rPr lang="en" i="1" dirty="0"/>
              <a:t>p</a:t>
            </a:r>
            <a:r>
              <a:rPr lang="en" dirty="0"/>
              <a:t> (e.g. 2048 bits long) and a generator </a:t>
            </a:r>
            <a:r>
              <a:rPr lang="en" i="1" dirty="0"/>
              <a:t>g</a:t>
            </a:r>
            <a:endParaRPr dirty="0"/>
          </a:p>
          <a:p>
            <a:pPr marL="914400" lvl="1" indent="-317500" algn="l" rtl="0">
              <a:spcBef>
                <a:spcPts val="0"/>
              </a:spcBef>
              <a:spcAft>
                <a:spcPts val="0"/>
              </a:spcAft>
              <a:buSzPts val="1400"/>
              <a:buChar char="○"/>
            </a:pPr>
            <a:r>
              <a:rPr lang="en" dirty="0"/>
              <a:t>Don’t worry about what a generator is</a:t>
            </a:r>
            <a:endParaRPr dirty="0"/>
          </a:p>
          <a:p>
            <a:pPr marL="457200" lvl="0" indent="-342900" algn="l" rtl="0">
              <a:spcBef>
                <a:spcPts val="0"/>
              </a:spcBef>
              <a:spcAft>
                <a:spcPts val="0"/>
              </a:spcAft>
              <a:buSzPts val="1800"/>
              <a:buChar char="●"/>
            </a:pPr>
            <a:r>
              <a:rPr lang="en" b="1" dirty="0"/>
              <a:t>Discrete logarithm problem</a:t>
            </a:r>
            <a:r>
              <a:rPr lang="en" dirty="0"/>
              <a:t> (</a:t>
            </a:r>
            <a:r>
              <a:rPr lang="en" b="1" dirty="0"/>
              <a:t>discrete log problem</a:t>
            </a:r>
            <a:r>
              <a:rPr lang="en" dirty="0"/>
              <a:t>): Given </a:t>
            </a:r>
            <a:r>
              <a:rPr lang="en" i="1" dirty="0"/>
              <a:t>g, p</a:t>
            </a:r>
            <a:r>
              <a:rPr lang="en" dirty="0"/>
              <a:t>, </a:t>
            </a:r>
            <a:r>
              <a:rPr lang="en" i="1" dirty="0"/>
              <a:t>g</a:t>
            </a:r>
            <a:r>
              <a:rPr lang="en" i="1" baseline="30000" dirty="0"/>
              <a:t>a</a:t>
            </a:r>
            <a:r>
              <a:rPr lang="en" i="1" dirty="0"/>
              <a:t> </a:t>
            </a:r>
            <a:r>
              <a:rPr lang="en" dirty="0"/>
              <a:t>mod </a:t>
            </a:r>
            <a:r>
              <a:rPr lang="en" i="1" dirty="0"/>
              <a:t>p </a:t>
            </a:r>
            <a:r>
              <a:rPr lang="en" dirty="0"/>
              <a:t>for random </a:t>
            </a:r>
            <a:r>
              <a:rPr lang="en" i="1" dirty="0"/>
              <a:t>a</a:t>
            </a:r>
            <a:r>
              <a:rPr lang="en" dirty="0"/>
              <a:t>, it is computationally hard to find </a:t>
            </a:r>
            <a:r>
              <a:rPr lang="en" i="1" dirty="0"/>
              <a:t>a</a:t>
            </a:r>
            <a:endParaRPr dirty="0"/>
          </a:p>
          <a:p>
            <a:pPr marL="457200" lvl="0" indent="-342900" algn="l" rtl="0">
              <a:spcBef>
                <a:spcPts val="0"/>
              </a:spcBef>
              <a:spcAft>
                <a:spcPts val="0"/>
              </a:spcAft>
              <a:buSzPts val="1800"/>
              <a:buChar char="●"/>
            </a:pPr>
            <a:r>
              <a:rPr lang="en" b="1" dirty="0"/>
              <a:t>Diffie-Hellman assumption</a:t>
            </a:r>
            <a:r>
              <a:rPr lang="en" dirty="0"/>
              <a:t>: Given</a:t>
            </a:r>
            <a:r>
              <a:rPr lang="en" i="1" dirty="0"/>
              <a:t> g</a:t>
            </a:r>
            <a:r>
              <a:rPr lang="en" dirty="0"/>
              <a:t>, </a:t>
            </a:r>
            <a:r>
              <a:rPr lang="en" i="1" dirty="0"/>
              <a:t>p</a:t>
            </a:r>
            <a:r>
              <a:rPr lang="en" dirty="0"/>
              <a:t>, </a:t>
            </a:r>
            <a:r>
              <a:rPr lang="en" i="1" dirty="0"/>
              <a:t>g</a:t>
            </a:r>
            <a:r>
              <a:rPr lang="en" i="1" baseline="30000" dirty="0"/>
              <a:t>a</a:t>
            </a:r>
            <a:r>
              <a:rPr lang="en" i="1" dirty="0"/>
              <a:t> </a:t>
            </a:r>
            <a:r>
              <a:rPr lang="en" dirty="0"/>
              <a:t>mod </a:t>
            </a:r>
            <a:r>
              <a:rPr lang="en" i="1" dirty="0"/>
              <a:t>p,</a:t>
            </a:r>
            <a:r>
              <a:rPr lang="en" dirty="0"/>
              <a:t> and </a:t>
            </a:r>
            <a:r>
              <a:rPr lang="en" i="1" dirty="0" err="1"/>
              <a:t>g</a:t>
            </a:r>
            <a:r>
              <a:rPr lang="en" i="1" baseline="30000" dirty="0" err="1"/>
              <a:t>b</a:t>
            </a:r>
            <a:r>
              <a:rPr lang="en" i="1" dirty="0"/>
              <a:t> </a:t>
            </a:r>
            <a:r>
              <a:rPr lang="en" dirty="0"/>
              <a:t>mod </a:t>
            </a:r>
            <a:r>
              <a:rPr lang="en" i="1" dirty="0"/>
              <a:t>p </a:t>
            </a:r>
            <a:r>
              <a:rPr lang="en" dirty="0"/>
              <a:t>for random</a:t>
            </a:r>
            <a:r>
              <a:rPr lang="en" i="1" dirty="0"/>
              <a:t> a, b</a:t>
            </a:r>
            <a:r>
              <a:rPr lang="en" dirty="0"/>
              <a:t>, no polynomial time attacker can distinguish between a random value R and </a:t>
            </a:r>
            <a:r>
              <a:rPr lang="en" i="1" dirty="0"/>
              <a:t>g</a:t>
            </a:r>
            <a:r>
              <a:rPr lang="en" i="1" baseline="30000" dirty="0"/>
              <a:t>ab</a:t>
            </a:r>
            <a:r>
              <a:rPr lang="en" dirty="0"/>
              <a:t> mod </a:t>
            </a:r>
            <a:r>
              <a:rPr lang="en" i="1" dirty="0"/>
              <a:t>p</a:t>
            </a:r>
            <a:r>
              <a:rPr lang="en" dirty="0"/>
              <a:t>.</a:t>
            </a:r>
            <a:endParaRPr dirty="0"/>
          </a:p>
          <a:p>
            <a:pPr marL="914400" lvl="1" indent="-317500" algn="l" rtl="0">
              <a:spcBef>
                <a:spcPts val="0"/>
              </a:spcBef>
              <a:spcAft>
                <a:spcPts val="0"/>
              </a:spcAft>
              <a:buSzPts val="1400"/>
              <a:buChar char="○"/>
            </a:pPr>
            <a:r>
              <a:rPr lang="en" dirty="0"/>
              <a:t>Intuition: The best known algorithm is to first calculate </a:t>
            </a:r>
            <a:r>
              <a:rPr lang="en" i="1" dirty="0"/>
              <a:t>a</a:t>
            </a:r>
            <a:r>
              <a:rPr lang="en" dirty="0"/>
              <a:t> and then compute (</a:t>
            </a:r>
            <a:r>
              <a:rPr lang="en" i="1" dirty="0" err="1"/>
              <a:t>g</a:t>
            </a:r>
            <a:r>
              <a:rPr lang="en" i="1" baseline="30000" dirty="0" err="1"/>
              <a:t>b</a:t>
            </a:r>
            <a:r>
              <a:rPr lang="en" dirty="0"/>
              <a:t>)</a:t>
            </a:r>
            <a:r>
              <a:rPr lang="en" i="1" baseline="30000" dirty="0"/>
              <a:t>a</a:t>
            </a:r>
            <a:r>
              <a:rPr lang="en" dirty="0"/>
              <a:t> mod </a:t>
            </a:r>
            <a:r>
              <a:rPr lang="en" i="1" dirty="0"/>
              <a:t>p</a:t>
            </a:r>
            <a:r>
              <a:rPr lang="en" dirty="0"/>
              <a:t>, but this requires solving the discrete log problem, which is hard!</a:t>
            </a:r>
            <a:endParaRPr dirty="0"/>
          </a:p>
        </p:txBody>
      </p:sp>
      <p:sp>
        <p:nvSpPr>
          <p:cNvPr id="440" name="Google Shape;440;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39">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39">
                                            <p:txEl>
                                              <p:pRg st="2" end="2"/>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39">
                                            <p:txEl>
                                              <p:pRg st="3" end="3"/>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9">
                                            <p:txEl>
                                              <p:pRg st="4" end="4"/>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39">
                                            <p:txEl>
                                              <p:pRg st="5" end="5"/>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39">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6" name="Google Shape;446;p59"/>
          <p:cNvPicPr preferRelativeResize="0"/>
          <p:nvPr/>
        </p:nvPicPr>
        <p:blipFill rotWithShape="1">
          <a:blip r:embed="rId3">
            <a:alphaModFix/>
          </a:blip>
          <a:srcRect l="50819" t="19550" r="34583" b="54667"/>
          <a:stretch/>
        </p:blipFill>
        <p:spPr>
          <a:xfrm>
            <a:off x="4228213" y="1711625"/>
            <a:ext cx="687601" cy="766726"/>
          </a:xfrm>
          <a:prstGeom prst="rect">
            <a:avLst/>
          </a:prstGeom>
          <a:noFill/>
          <a:ln>
            <a:noFill/>
          </a:ln>
        </p:spPr>
      </p:pic>
      <p:sp>
        <p:nvSpPr>
          <p:cNvPr id="447" name="Google Shape;447;p5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Diffie-Hellman Key Exchange</a:t>
            </a:r>
            <a:endParaRPr dirty="0"/>
          </a:p>
        </p:txBody>
      </p:sp>
      <p:cxnSp>
        <p:nvCxnSpPr>
          <p:cNvPr id="448" name="Google Shape;448;p59"/>
          <p:cNvCxnSpPr/>
          <p:nvPr/>
        </p:nvCxnSpPr>
        <p:spPr>
          <a:xfrm>
            <a:off x="3261375" y="1463025"/>
            <a:ext cx="0" cy="33096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59"/>
          <p:cNvCxnSpPr/>
          <p:nvPr/>
        </p:nvCxnSpPr>
        <p:spPr>
          <a:xfrm>
            <a:off x="5882650" y="1463025"/>
            <a:ext cx="0" cy="33096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59"/>
          <p:cNvSpPr txBox="1"/>
          <p:nvPr/>
        </p:nvSpPr>
        <p:spPr>
          <a:xfrm>
            <a:off x="1668326" y="1463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451" name="Google Shape;451;p59"/>
          <p:cNvSpPr txBox="1"/>
          <p:nvPr/>
        </p:nvSpPr>
        <p:spPr>
          <a:xfrm>
            <a:off x="4166551" y="1463025"/>
            <a:ext cx="8109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Mallory</a:t>
            </a:r>
            <a:endParaRPr>
              <a:solidFill>
                <a:srgbClr val="FFFFFF"/>
              </a:solidFill>
              <a:latin typeface="Lato"/>
              <a:ea typeface="Lato"/>
              <a:cs typeface="Lato"/>
              <a:sym typeface="Lato"/>
            </a:endParaRPr>
          </a:p>
        </p:txBody>
      </p:sp>
      <p:sp>
        <p:nvSpPr>
          <p:cNvPr id="452" name="Google Shape;452;p59"/>
          <p:cNvSpPr txBox="1"/>
          <p:nvPr/>
        </p:nvSpPr>
        <p:spPr>
          <a:xfrm>
            <a:off x="6664765" y="1463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453" name="Google Shape;453;p59"/>
          <p:cNvSpPr txBox="1"/>
          <p:nvPr/>
        </p:nvSpPr>
        <p:spPr>
          <a:xfrm>
            <a:off x="606902" y="1839225"/>
            <a:ext cx="2815345" cy="233907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E69138"/>
                </a:solidFill>
              </a:rPr>
              <a:t>a</a:t>
            </a:r>
            <a:endParaRPr i="1" dirty="0">
              <a:solidFill>
                <a:srgbClr val="E69138"/>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a:t>g</a:t>
            </a:r>
            <a:r>
              <a:rPr lang="en" i="1" baseline="30000" dirty="0">
                <a:solidFill>
                  <a:srgbClr val="E69138"/>
                </a:solidFill>
              </a:rPr>
              <a:t>a</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Receive </a:t>
            </a:r>
            <a:r>
              <a:rPr lang="en" i="1" dirty="0" err="1"/>
              <a:t>g</a:t>
            </a:r>
            <a:r>
              <a:rPr lang="en" i="1" baseline="30000" dirty="0" err="1">
                <a:solidFill>
                  <a:srgbClr val="1155CC"/>
                </a:solidFill>
              </a:rPr>
              <a:t>b</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p>
          <a:p>
            <a:pPr marL="0" lvl="0" indent="0" rtl="0">
              <a:spcBef>
                <a:spcPts val="0"/>
              </a:spcBef>
              <a:spcAft>
                <a:spcPts val="0"/>
              </a:spcAft>
              <a:buNone/>
            </a:pPr>
            <a:r>
              <a:rPr lang="en" dirty="0"/>
              <a:t>(</a:t>
            </a:r>
            <a:r>
              <a:rPr lang="en" i="1" dirty="0" err="1"/>
              <a:t>g</a:t>
            </a:r>
            <a:r>
              <a:rPr lang="en" i="1" baseline="30000" dirty="0" err="1">
                <a:solidFill>
                  <a:srgbClr val="1155CC"/>
                </a:solidFill>
              </a:rPr>
              <a:t>b</a:t>
            </a:r>
            <a:r>
              <a:rPr lang="en" dirty="0"/>
              <a:t> mod </a:t>
            </a:r>
            <a:r>
              <a:rPr lang="en" i="1" dirty="0"/>
              <a:t>p</a:t>
            </a:r>
            <a:r>
              <a:rPr lang="en" dirty="0"/>
              <a:t>)</a:t>
            </a:r>
            <a:r>
              <a:rPr lang="en" i="1" baseline="30000" dirty="0">
                <a:solidFill>
                  <a:srgbClr val="E69138"/>
                </a:solidFill>
              </a:rPr>
              <a:t>a</a:t>
            </a:r>
            <a:r>
              <a:rPr lang="en" i="1" dirty="0"/>
              <a:t> </a:t>
            </a:r>
            <a:r>
              <a:rPr lang="en" dirty="0"/>
              <a:t>mod</a:t>
            </a:r>
            <a:r>
              <a:rPr lang="en" i="1" dirty="0"/>
              <a:t> p = </a:t>
            </a:r>
            <a:r>
              <a:rPr lang="en" dirty="0"/>
              <a:t>(</a:t>
            </a:r>
            <a:r>
              <a:rPr lang="en" i="1" dirty="0" err="1"/>
              <a:t>g</a:t>
            </a:r>
            <a:r>
              <a:rPr lang="en" i="1" baseline="30000" dirty="0" err="1">
                <a:solidFill>
                  <a:srgbClr val="1155CC"/>
                </a:solidFill>
              </a:rPr>
              <a:t>b</a:t>
            </a:r>
            <a:r>
              <a:rPr lang="en" dirty="0"/>
              <a:t>)</a:t>
            </a:r>
            <a:r>
              <a:rPr lang="en" i="1" baseline="30000" dirty="0">
                <a:solidFill>
                  <a:srgbClr val="E69138"/>
                </a:solidFill>
              </a:rPr>
              <a:t>a</a:t>
            </a:r>
            <a:r>
              <a:rPr lang="en" dirty="0"/>
              <a:t> mod </a:t>
            </a:r>
            <a:r>
              <a:rPr lang="en" i="1" dirty="0"/>
              <a:t>p</a:t>
            </a:r>
            <a:endParaRPr i="1" dirty="0"/>
          </a:p>
        </p:txBody>
      </p:sp>
      <p:sp>
        <p:nvSpPr>
          <p:cNvPr id="454" name="Google Shape;454;p59"/>
          <p:cNvSpPr txBox="1"/>
          <p:nvPr/>
        </p:nvSpPr>
        <p:spPr>
          <a:xfrm>
            <a:off x="5695965" y="1874266"/>
            <a:ext cx="3024444" cy="233907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Generate </a:t>
            </a:r>
            <a:r>
              <a:rPr lang="en" i="1" dirty="0">
                <a:solidFill>
                  <a:srgbClr val="1155CC"/>
                </a:solidFill>
              </a:rPr>
              <a:t>b</a:t>
            </a:r>
            <a:endParaRPr i="1" dirty="0">
              <a:solidFill>
                <a:srgbClr val="1155CC"/>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r>
              <a:rPr lang="en" i="1" dirty="0" err="1"/>
              <a:t>g</a:t>
            </a:r>
            <a:r>
              <a:rPr lang="en" i="1" baseline="30000" dirty="0" err="1">
                <a:solidFill>
                  <a:srgbClr val="1155CC"/>
                </a:solidFill>
              </a:rPr>
              <a:t>b</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Receive </a:t>
            </a:r>
            <a:r>
              <a:rPr lang="en" i="1" dirty="0"/>
              <a:t>g</a:t>
            </a:r>
            <a:r>
              <a:rPr lang="en" i="1" baseline="30000" dirty="0">
                <a:solidFill>
                  <a:srgbClr val="E69138"/>
                </a:solidFill>
              </a:rPr>
              <a:t>a</a:t>
            </a:r>
            <a:r>
              <a:rPr lang="en" dirty="0"/>
              <a:t> mod </a:t>
            </a:r>
            <a:r>
              <a:rPr lang="en" i="1" dirty="0"/>
              <a:t>p</a:t>
            </a:r>
            <a:endParaRPr i="1"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Calculate </a:t>
            </a:r>
          </a:p>
          <a:p>
            <a:pPr marL="0" lvl="0" indent="0" algn="ctr" rtl="0">
              <a:spcBef>
                <a:spcPts val="0"/>
              </a:spcBef>
              <a:spcAft>
                <a:spcPts val="0"/>
              </a:spcAft>
              <a:buNone/>
            </a:pPr>
            <a:r>
              <a:rPr lang="en" dirty="0"/>
              <a:t>(</a:t>
            </a:r>
            <a:r>
              <a:rPr lang="en" i="1" dirty="0"/>
              <a:t>g</a:t>
            </a:r>
            <a:r>
              <a:rPr lang="en" i="1" baseline="30000" dirty="0">
                <a:solidFill>
                  <a:srgbClr val="E69138"/>
                </a:solidFill>
              </a:rPr>
              <a:t>a</a:t>
            </a:r>
            <a:r>
              <a:rPr lang="en" dirty="0"/>
              <a:t> mod </a:t>
            </a:r>
            <a:r>
              <a:rPr lang="en" i="1" dirty="0"/>
              <a:t>p)</a:t>
            </a:r>
            <a:r>
              <a:rPr lang="en" i="1" baseline="30000" dirty="0">
                <a:solidFill>
                  <a:srgbClr val="1155CC"/>
                </a:solidFill>
              </a:rPr>
              <a:t>b</a:t>
            </a:r>
            <a:r>
              <a:rPr lang="en" i="1" dirty="0"/>
              <a:t> </a:t>
            </a:r>
            <a:r>
              <a:rPr lang="en" dirty="0"/>
              <a:t>mod</a:t>
            </a:r>
            <a:r>
              <a:rPr lang="en" i="1" dirty="0"/>
              <a:t> p = </a:t>
            </a:r>
            <a:r>
              <a:rPr lang="en" dirty="0"/>
              <a:t>(</a:t>
            </a:r>
            <a:r>
              <a:rPr lang="en" i="1" dirty="0"/>
              <a:t>g</a:t>
            </a:r>
            <a:r>
              <a:rPr lang="en" i="1" baseline="30000" dirty="0">
                <a:solidFill>
                  <a:srgbClr val="E69138"/>
                </a:solidFill>
              </a:rPr>
              <a:t>a</a:t>
            </a:r>
            <a:r>
              <a:rPr lang="en" dirty="0"/>
              <a:t>)</a:t>
            </a:r>
            <a:r>
              <a:rPr lang="en" i="1" baseline="30000" dirty="0">
                <a:solidFill>
                  <a:srgbClr val="1155CC"/>
                </a:solidFill>
              </a:rPr>
              <a:t>b</a:t>
            </a:r>
            <a:r>
              <a:rPr lang="en" dirty="0"/>
              <a:t> mod </a:t>
            </a:r>
            <a:r>
              <a:rPr lang="en" i="1" dirty="0"/>
              <a:t>p</a:t>
            </a:r>
            <a:endParaRPr i="1" dirty="0"/>
          </a:p>
        </p:txBody>
      </p:sp>
      <p:grpSp>
        <p:nvGrpSpPr>
          <p:cNvPr id="455" name="Google Shape;455;p59"/>
          <p:cNvGrpSpPr/>
          <p:nvPr/>
        </p:nvGrpSpPr>
        <p:grpSpPr>
          <a:xfrm>
            <a:off x="2961600" y="2321275"/>
            <a:ext cx="3333000" cy="1034575"/>
            <a:chOff x="2961600" y="2321275"/>
            <a:chExt cx="3333000" cy="1034575"/>
          </a:xfrm>
        </p:grpSpPr>
        <p:cxnSp>
          <p:nvCxnSpPr>
            <p:cNvPr id="456" name="Google Shape;456;p59"/>
            <p:cNvCxnSpPr/>
            <p:nvPr/>
          </p:nvCxnSpPr>
          <p:spPr>
            <a:xfrm>
              <a:off x="2961600" y="2544650"/>
              <a:ext cx="3333000" cy="811200"/>
            </a:xfrm>
            <a:prstGeom prst="straightConnector1">
              <a:avLst/>
            </a:prstGeom>
            <a:noFill/>
            <a:ln w="9525" cap="flat" cmpd="sng">
              <a:solidFill>
                <a:schemeClr val="dk2"/>
              </a:solidFill>
              <a:prstDash val="solid"/>
              <a:round/>
              <a:headEnd type="none" w="med" len="med"/>
              <a:tailEnd type="triangle" w="med" len="med"/>
            </a:ln>
          </p:spPr>
        </p:cxnSp>
        <p:sp>
          <p:nvSpPr>
            <p:cNvPr id="457" name="Google Shape;457;p59"/>
            <p:cNvSpPr txBox="1"/>
            <p:nvPr/>
          </p:nvSpPr>
          <p:spPr>
            <a:xfrm>
              <a:off x="3448325" y="2321275"/>
              <a:ext cx="411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g</a:t>
              </a:r>
              <a:r>
                <a:rPr lang="en" i="1" baseline="30000">
                  <a:solidFill>
                    <a:srgbClr val="E69138"/>
                  </a:solidFill>
                </a:rPr>
                <a:t>a</a:t>
              </a:r>
              <a:endParaRPr i="1" baseline="30000">
                <a:solidFill>
                  <a:srgbClr val="E69138"/>
                </a:solidFill>
                <a:latin typeface="Lato"/>
                <a:ea typeface="Lato"/>
                <a:cs typeface="Lato"/>
                <a:sym typeface="Lato"/>
              </a:endParaRPr>
            </a:p>
          </p:txBody>
        </p:sp>
      </p:grpSp>
      <p:grpSp>
        <p:nvGrpSpPr>
          <p:cNvPr id="458" name="Google Shape;458;p59"/>
          <p:cNvGrpSpPr/>
          <p:nvPr/>
        </p:nvGrpSpPr>
        <p:grpSpPr>
          <a:xfrm>
            <a:off x="2891100" y="2321275"/>
            <a:ext cx="3403500" cy="1005175"/>
            <a:chOff x="2891100" y="2321275"/>
            <a:chExt cx="3403500" cy="1005175"/>
          </a:xfrm>
        </p:grpSpPr>
        <p:cxnSp>
          <p:nvCxnSpPr>
            <p:cNvPr id="459" name="Google Shape;459;p59"/>
            <p:cNvCxnSpPr/>
            <p:nvPr/>
          </p:nvCxnSpPr>
          <p:spPr>
            <a:xfrm flipH="1">
              <a:off x="2891100" y="2544650"/>
              <a:ext cx="3403500" cy="7818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9"/>
            <p:cNvSpPr txBox="1"/>
            <p:nvPr/>
          </p:nvSpPr>
          <p:spPr>
            <a:xfrm>
              <a:off x="5293675" y="2321275"/>
              <a:ext cx="411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g</a:t>
              </a:r>
              <a:r>
                <a:rPr lang="en" i="1" baseline="30000">
                  <a:solidFill>
                    <a:srgbClr val="1155CC"/>
                  </a:solidFill>
                </a:rPr>
                <a:t>b</a:t>
              </a:r>
              <a:endParaRPr i="1" baseline="30000">
                <a:solidFill>
                  <a:srgbClr val="1155CC"/>
                </a:solidFill>
              </a:endParaRPr>
            </a:p>
          </p:txBody>
        </p:sp>
      </p:grpSp>
      <p:sp>
        <p:nvSpPr>
          <p:cNvPr id="461" name="Google Shape;461;p59"/>
          <p:cNvSpPr txBox="1"/>
          <p:nvPr/>
        </p:nvSpPr>
        <p:spPr>
          <a:xfrm>
            <a:off x="1126900" y="4266694"/>
            <a:ext cx="1947526" cy="400079"/>
          </a:xfrm>
          <a:prstGeom prst="rect">
            <a:avLst/>
          </a:prstGeom>
          <a:noFill/>
          <a:ln>
            <a:noFill/>
          </a:ln>
        </p:spPr>
        <p:txBody>
          <a:bodyPr spcFirstLastPara="1" wrap="square" lIns="91425" tIns="91425" rIns="91425" bIns="91425" anchor="t" anchorCtr="0">
            <a:spAutoFit/>
          </a:bodyPr>
          <a:lstStyle/>
          <a:p>
            <a:pPr lvl="0" algn="ctr"/>
            <a:r>
              <a:rPr lang="en" i="1" dirty="0">
                <a:solidFill>
                  <a:srgbClr val="E69138"/>
                </a:solidFill>
              </a:rPr>
              <a:t>a</a:t>
            </a:r>
            <a:r>
              <a:rPr lang="en" dirty="0"/>
              <a:t>, </a:t>
            </a:r>
            <a:r>
              <a:rPr lang="en" i="1" dirty="0"/>
              <a:t>g</a:t>
            </a:r>
            <a:r>
              <a:rPr lang="en" i="1" baseline="30000" dirty="0">
                <a:solidFill>
                  <a:srgbClr val="E69138"/>
                </a:solidFill>
              </a:rPr>
              <a:t>a</a:t>
            </a:r>
            <a:r>
              <a:rPr lang="en" dirty="0"/>
              <a:t>, </a:t>
            </a:r>
            <a:r>
              <a:rPr lang="en" i="1" dirty="0" err="1"/>
              <a:t>g</a:t>
            </a:r>
            <a:r>
              <a:rPr lang="en" i="1" baseline="30000" dirty="0" err="1">
                <a:solidFill>
                  <a:srgbClr val="1155CC"/>
                </a:solidFill>
              </a:rPr>
              <a:t>b</a:t>
            </a:r>
            <a:r>
              <a:rPr lang="en" dirty="0"/>
              <a:t> ⇒ </a:t>
            </a:r>
            <a:r>
              <a:rPr lang="en" i="1" dirty="0"/>
              <a:t>g</a:t>
            </a:r>
            <a:r>
              <a:rPr lang="en" i="1" baseline="30000" dirty="0">
                <a:solidFill>
                  <a:srgbClr val="E69138"/>
                </a:solidFill>
              </a:rPr>
              <a:t>a</a:t>
            </a:r>
            <a:r>
              <a:rPr lang="en" i="1" baseline="30000" dirty="0">
                <a:solidFill>
                  <a:srgbClr val="1155CC"/>
                </a:solidFill>
              </a:rPr>
              <a:t>b</a:t>
            </a:r>
            <a:r>
              <a:rPr lang="en" dirty="0"/>
              <a:t> mod </a:t>
            </a:r>
            <a:r>
              <a:rPr lang="en" i="1" dirty="0"/>
              <a:t>p</a:t>
            </a:r>
            <a:endParaRPr i="1" baseline="30000" dirty="0">
              <a:solidFill>
                <a:srgbClr val="1155CC"/>
              </a:solidFill>
            </a:endParaRPr>
          </a:p>
        </p:txBody>
      </p:sp>
      <p:sp>
        <p:nvSpPr>
          <p:cNvPr id="462" name="Google Shape;462;p59"/>
          <p:cNvSpPr txBox="1"/>
          <p:nvPr/>
        </p:nvSpPr>
        <p:spPr>
          <a:xfrm>
            <a:off x="6492306" y="4321126"/>
            <a:ext cx="1859199" cy="400079"/>
          </a:xfrm>
          <a:prstGeom prst="rect">
            <a:avLst/>
          </a:prstGeom>
          <a:noFill/>
          <a:ln>
            <a:noFill/>
          </a:ln>
        </p:spPr>
        <p:txBody>
          <a:bodyPr spcFirstLastPara="1" wrap="square" lIns="91425" tIns="91425" rIns="91425" bIns="91425" anchor="t" anchorCtr="0">
            <a:spAutoFit/>
          </a:bodyPr>
          <a:lstStyle/>
          <a:p>
            <a:pPr lvl="0" algn="ctr"/>
            <a:r>
              <a:rPr lang="en" i="1" dirty="0">
                <a:solidFill>
                  <a:srgbClr val="1155CC"/>
                </a:solidFill>
              </a:rPr>
              <a:t>b</a:t>
            </a:r>
            <a:r>
              <a:rPr lang="en" dirty="0"/>
              <a:t>, </a:t>
            </a:r>
            <a:r>
              <a:rPr lang="en" i="1" dirty="0"/>
              <a:t>g</a:t>
            </a:r>
            <a:r>
              <a:rPr lang="en" i="1" baseline="30000" dirty="0">
                <a:solidFill>
                  <a:srgbClr val="E69138"/>
                </a:solidFill>
              </a:rPr>
              <a:t>a</a:t>
            </a:r>
            <a:r>
              <a:rPr lang="en" dirty="0"/>
              <a:t>, </a:t>
            </a:r>
            <a:r>
              <a:rPr lang="en" i="1" dirty="0" err="1"/>
              <a:t>g</a:t>
            </a:r>
            <a:r>
              <a:rPr lang="en" i="1" baseline="30000" dirty="0" err="1">
                <a:solidFill>
                  <a:srgbClr val="1155CC"/>
                </a:solidFill>
              </a:rPr>
              <a:t>b</a:t>
            </a:r>
            <a:r>
              <a:rPr lang="en" dirty="0"/>
              <a:t> ⇒ </a:t>
            </a:r>
            <a:r>
              <a:rPr lang="en" i="1" dirty="0"/>
              <a:t>g</a:t>
            </a:r>
            <a:r>
              <a:rPr lang="en" i="1" baseline="30000" dirty="0">
                <a:solidFill>
                  <a:srgbClr val="E69138"/>
                </a:solidFill>
              </a:rPr>
              <a:t>a</a:t>
            </a:r>
            <a:r>
              <a:rPr lang="en" i="1" baseline="30000" dirty="0">
                <a:solidFill>
                  <a:srgbClr val="1155CC"/>
                </a:solidFill>
              </a:rPr>
              <a:t>b </a:t>
            </a:r>
            <a:r>
              <a:rPr lang="en" dirty="0"/>
              <a:t>mod </a:t>
            </a:r>
            <a:r>
              <a:rPr lang="en" i="1" dirty="0"/>
              <a:t>p</a:t>
            </a:r>
            <a:endParaRPr i="1" baseline="30000" dirty="0">
              <a:solidFill>
                <a:srgbClr val="1155CC"/>
              </a:solidFill>
            </a:endParaRPr>
          </a:p>
        </p:txBody>
      </p:sp>
      <p:grpSp>
        <p:nvGrpSpPr>
          <p:cNvPr id="463" name="Google Shape;463;p59"/>
          <p:cNvGrpSpPr/>
          <p:nvPr/>
        </p:nvGrpSpPr>
        <p:grpSpPr>
          <a:xfrm>
            <a:off x="3760750" y="4231725"/>
            <a:ext cx="1547700" cy="400200"/>
            <a:chOff x="3760750" y="4003125"/>
            <a:chExt cx="1547700" cy="400200"/>
          </a:xfrm>
        </p:grpSpPr>
        <p:sp>
          <p:nvSpPr>
            <p:cNvPr id="464" name="Google Shape;464;p59"/>
            <p:cNvSpPr txBox="1"/>
            <p:nvPr/>
          </p:nvSpPr>
          <p:spPr>
            <a:xfrm>
              <a:off x="3760750" y="4003125"/>
              <a:ext cx="154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g</a:t>
              </a:r>
              <a:r>
                <a:rPr lang="en" i="1" baseline="30000">
                  <a:solidFill>
                    <a:srgbClr val="E69138"/>
                  </a:solidFill>
                </a:rPr>
                <a:t>a</a:t>
              </a:r>
              <a:r>
                <a:rPr lang="en"/>
                <a:t>, </a:t>
              </a:r>
              <a:r>
                <a:rPr lang="en" i="1"/>
                <a:t>g</a:t>
              </a:r>
              <a:r>
                <a:rPr lang="en" i="1" baseline="30000">
                  <a:solidFill>
                    <a:srgbClr val="1155CC"/>
                  </a:solidFill>
                </a:rPr>
                <a:t>b</a:t>
              </a:r>
              <a:r>
                <a:rPr lang="en"/>
                <a:t> ⇒ </a:t>
              </a:r>
              <a:r>
                <a:rPr lang="en" i="1"/>
                <a:t>g</a:t>
              </a:r>
              <a:r>
                <a:rPr lang="en" i="1" baseline="30000">
                  <a:solidFill>
                    <a:srgbClr val="E69138"/>
                  </a:solidFill>
                </a:rPr>
                <a:t>a</a:t>
              </a:r>
              <a:r>
                <a:rPr lang="en" i="1" baseline="30000">
                  <a:solidFill>
                    <a:srgbClr val="1155CC"/>
                  </a:solidFill>
                </a:rPr>
                <a:t>b</a:t>
              </a:r>
              <a:endParaRPr i="1" baseline="30000">
                <a:solidFill>
                  <a:srgbClr val="1155CC"/>
                </a:solidFill>
              </a:endParaRPr>
            </a:p>
          </p:txBody>
        </p:sp>
        <p:cxnSp>
          <p:nvCxnSpPr>
            <p:cNvPr id="465" name="Google Shape;465;p59"/>
            <p:cNvCxnSpPr/>
            <p:nvPr/>
          </p:nvCxnSpPr>
          <p:spPr>
            <a:xfrm rot="10800000" flipH="1">
              <a:off x="4532463" y="4136925"/>
              <a:ext cx="161400" cy="155700"/>
            </a:xfrm>
            <a:prstGeom prst="straightConnector1">
              <a:avLst/>
            </a:prstGeom>
            <a:noFill/>
            <a:ln w="19050" cap="flat" cmpd="sng">
              <a:solidFill>
                <a:schemeClr val="dk1"/>
              </a:solidFill>
              <a:prstDash val="solid"/>
              <a:round/>
              <a:headEnd type="none" w="med" len="med"/>
              <a:tailEnd type="none" w="med" len="med"/>
            </a:ln>
          </p:spPr>
        </p:cxnSp>
      </p:grpSp>
      <p:sp>
        <p:nvSpPr>
          <p:cNvPr id="466" name="Google Shape;466;p59"/>
          <p:cNvSpPr txBox="1"/>
          <p:nvPr/>
        </p:nvSpPr>
        <p:spPr>
          <a:xfrm>
            <a:off x="4166551" y="1463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Eve</a:t>
            </a:r>
            <a:endParaRPr/>
          </a:p>
        </p:txBody>
      </p:sp>
      <p:sp>
        <p:nvSpPr>
          <p:cNvPr id="467" name="Google Shape;467;p59"/>
          <p:cNvSpPr txBox="1"/>
          <p:nvPr/>
        </p:nvSpPr>
        <p:spPr>
          <a:xfrm>
            <a:off x="4043514" y="1062825"/>
            <a:ext cx="117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Public: </a:t>
            </a:r>
            <a:r>
              <a:rPr lang="en" i="1"/>
              <a:t>g</a:t>
            </a:r>
            <a:r>
              <a:rPr lang="en"/>
              <a:t>, </a:t>
            </a:r>
            <a:r>
              <a:rPr lang="en" i="1"/>
              <a:t>p</a:t>
            </a:r>
            <a:endParaRPr i="1"/>
          </a:p>
        </p:txBody>
      </p:sp>
      <p:sp>
        <p:nvSpPr>
          <p:cNvPr id="468" name="Google Shape;468;p59"/>
          <p:cNvSpPr txBox="1"/>
          <p:nvPr/>
        </p:nvSpPr>
        <p:spPr>
          <a:xfrm>
            <a:off x="5589602" y="4788300"/>
            <a:ext cx="39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Shared symmetric key is </a:t>
            </a:r>
            <a:r>
              <a:rPr lang="en" i="1" dirty="0">
                <a:solidFill>
                  <a:schemeClr val="dk1"/>
                </a:solidFill>
              </a:rPr>
              <a:t>g</a:t>
            </a:r>
            <a:r>
              <a:rPr lang="en" i="1" baseline="30000" dirty="0">
                <a:solidFill>
                  <a:srgbClr val="E69138"/>
                </a:solidFill>
              </a:rPr>
              <a:t>a</a:t>
            </a:r>
            <a:r>
              <a:rPr lang="en" i="1" baseline="30000" dirty="0">
                <a:solidFill>
                  <a:srgbClr val="1155CC"/>
                </a:solidFill>
              </a:rPr>
              <a:t>b</a:t>
            </a:r>
            <a:endParaRPr dirty="0"/>
          </a:p>
        </p:txBody>
      </p:sp>
      <p:pic>
        <p:nvPicPr>
          <p:cNvPr id="469" name="Google Shape;469;p59"/>
          <p:cNvPicPr preferRelativeResize="0"/>
          <p:nvPr/>
        </p:nvPicPr>
        <p:blipFill rotWithShape="1">
          <a:blip r:embed="rId3">
            <a:alphaModFix/>
          </a:blip>
          <a:srcRect l="5310" t="16627" r="80092" b="57590"/>
          <a:stretch/>
        </p:blipFill>
        <p:spPr>
          <a:xfrm>
            <a:off x="1278100" y="1128550"/>
            <a:ext cx="591227" cy="659268"/>
          </a:xfrm>
          <a:prstGeom prst="rect">
            <a:avLst/>
          </a:prstGeom>
          <a:noFill/>
          <a:ln>
            <a:noFill/>
          </a:ln>
        </p:spPr>
      </p:pic>
      <p:pic>
        <p:nvPicPr>
          <p:cNvPr id="470" name="Google Shape;470;p59"/>
          <p:cNvPicPr preferRelativeResize="0"/>
          <p:nvPr/>
        </p:nvPicPr>
        <p:blipFill rotWithShape="1">
          <a:blip r:embed="rId3">
            <a:alphaModFix/>
          </a:blip>
          <a:srcRect l="28433" t="16958" r="61203" b="62909"/>
          <a:stretch/>
        </p:blipFill>
        <p:spPr>
          <a:xfrm>
            <a:off x="7327873" y="1128548"/>
            <a:ext cx="466959" cy="572699"/>
          </a:xfrm>
          <a:prstGeom prst="rect">
            <a:avLst/>
          </a:prstGeom>
          <a:noFill/>
          <a:ln>
            <a:noFill/>
          </a:ln>
        </p:spPr>
      </p:pic>
      <p:sp>
        <p:nvSpPr>
          <p:cNvPr id="471" name="Google Shape;471;p59"/>
          <p:cNvSpPr txBox="1"/>
          <p:nvPr/>
        </p:nvSpPr>
        <p:spPr>
          <a:xfrm>
            <a:off x="21567" y="1853141"/>
            <a:ext cx="10242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Secret key</a:t>
            </a:r>
            <a:endParaRPr dirty="0"/>
          </a:p>
        </p:txBody>
      </p:sp>
      <p:cxnSp>
        <p:nvCxnSpPr>
          <p:cNvPr id="472" name="Google Shape;472;p59"/>
          <p:cNvCxnSpPr>
            <a:stCxn id="471" idx="3"/>
          </p:cNvCxnSpPr>
          <p:nvPr/>
        </p:nvCxnSpPr>
        <p:spPr>
          <a:xfrm>
            <a:off x="1045767" y="2053241"/>
            <a:ext cx="477300" cy="0"/>
          </a:xfrm>
          <a:prstGeom prst="straightConnector1">
            <a:avLst/>
          </a:prstGeom>
          <a:noFill/>
          <a:ln w="9525" cap="flat" cmpd="sng">
            <a:solidFill>
              <a:srgbClr val="595959"/>
            </a:solidFill>
            <a:prstDash val="solid"/>
            <a:round/>
            <a:headEnd type="none" w="med" len="med"/>
            <a:tailEnd type="triangle" w="med" len="med"/>
          </a:ln>
        </p:spPr>
      </p:cxnSp>
      <p:sp>
        <p:nvSpPr>
          <p:cNvPr id="474" name="Google Shape;47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3" name="Picture 2">
            <a:extLst>
              <a:ext uri="{FF2B5EF4-FFF2-40B4-BE49-F238E27FC236}">
                <a16:creationId xmlns:a16="http://schemas.microsoft.com/office/drawing/2014/main" id="{CF5AF326-E47A-C367-53A4-09EC4E19BD7F}"/>
              </a:ext>
            </a:extLst>
          </p:cNvPr>
          <p:cNvPicPr>
            <a:picLocks noChangeAspect="1"/>
          </p:cNvPicPr>
          <p:nvPr/>
        </p:nvPicPr>
        <p:blipFill>
          <a:blip r:embed="rId4"/>
          <a:stretch>
            <a:fillRect/>
          </a:stretch>
        </p:blipFill>
        <p:spPr>
          <a:xfrm>
            <a:off x="321128" y="4812584"/>
            <a:ext cx="4211323" cy="3767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Ephemerality of Diffie-Hellman</a:t>
            </a:r>
            <a:endParaRPr/>
          </a:p>
        </p:txBody>
      </p:sp>
      <p:sp>
        <p:nvSpPr>
          <p:cNvPr id="480" name="Google Shape;480;p6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Diffie-Hellman can be used ephemerally (called Diffie-Hellman ephemeral, or DHE)</a:t>
            </a:r>
            <a:endParaRPr dirty="0"/>
          </a:p>
          <a:p>
            <a:pPr marL="914400" lvl="1" indent="-317500" algn="l" rtl="0">
              <a:spcBef>
                <a:spcPts val="0"/>
              </a:spcBef>
              <a:spcAft>
                <a:spcPts val="0"/>
              </a:spcAft>
              <a:buSzPts val="1400"/>
              <a:buChar char="○"/>
            </a:pPr>
            <a:r>
              <a:rPr lang="en" b="1" dirty="0"/>
              <a:t>Ephemeral</a:t>
            </a:r>
            <a:r>
              <a:rPr lang="en" dirty="0"/>
              <a:t>: Short-term and temporary, not permanent</a:t>
            </a:r>
            <a:endParaRPr dirty="0"/>
          </a:p>
          <a:p>
            <a:pPr marL="914400" lvl="1" indent="-317500" algn="l" rtl="0">
              <a:spcBef>
                <a:spcPts val="0"/>
              </a:spcBef>
              <a:spcAft>
                <a:spcPts val="0"/>
              </a:spcAft>
              <a:buSzPts val="1400"/>
              <a:buChar char="○"/>
            </a:pPr>
            <a:r>
              <a:rPr lang="en" dirty="0"/>
              <a:t>Alice and Bob discard </a:t>
            </a:r>
            <a:r>
              <a:rPr lang="en" i="1" dirty="0"/>
              <a:t>a</a:t>
            </a:r>
            <a:r>
              <a:rPr lang="en" dirty="0"/>
              <a:t>, </a:t>
            </a:r>
            <a:r>
              <a:rPr lang="en" i="1" dirty="0"/>
              <a:t>b</a:t>
            </a:r>
            <a:r>
              <a:rPr lang="en" dirty="0"/>
              <a:t>, and </a:t>
            </a:r>
            <a:r>
              <a:rPr lang="en" i="1" dirty="0"/>
              <a:t>K</a:t>
            </a:r>
            <a:r>
              <a:rPr lang="en" dirty="0"/>
              <a:t> = </a:t>
            </a:r>
            <a:r>
              <a:rPr lang="en" i="1" dirty="0"/>
              <a:t>g</a:t>
            </a:r>
            <a:r>
              <a:rPr lang="en" i="1" baseline="30000" dirty="0"/>
              <a:t>ab</a:t>
            </a:r>
            <a:r>
              <a:rPr lang="en" dirty="0"/>
              <a:t> mod </a:t>
            </a:r>
            <a:r>
              <a:rPr lang="en" i="1" dirty="0"/>
              <a:t>p</a:t>
            </a:r>
            <a:r>
              <a:rPr lang="en" dirty="0"/>
              <a:t> when they’re done</a:t>
            </a:r>
            <a:endParaRPr dirty="0"/>
          </a:p>
          <a:p>
            <a:pPr marL="914400" lvl="1" indent="-317500" algn="l" rtl="0">
              <a:spcBef>
                <a:spcPts val="0"/>
              </a:spcBef>
              <a:spcAft>
                <a:spcPts val="0"/>
              </a:spcAft>
              <a:buSzPts val="1400"/>
              <a:buChar char="○"/>
            </a:pPr>
            <a:r>
              <a:rPr lang="en" dirty="0"/>
              <a:t>Because you need </a:t>
            </a:r>
            <a:r>
              <a:rPr lang="en" i="1" dirty="0"/>
              <a:t>a</a:t>
            </a:r>
            <a:r>
              <a:rPr lang="en" dirty="0"/>
              <a:t> and </a:t>
            </a:r>
            <a:r>
              <a:rPr lang="en" i="1" dirty="0"/>
              <a:t>b</a:t>
            </a:r>
            <a:r>
              <a:rPr lang="en" dirty="0"/>
              <a:t> to derive </a:t>
            </a:r>
            <a:r>
              <a:rPr lang="en" i="1" dirty="0"/>
              <a:t>K</a:t>
            </a:r>
            <a:r>
              <a:rPr lang="en" dirty="0"/>
              <a:t>, you can never derive </a:t>
            </a:r>
            <a:r>
              <a:rPr lang="en" i="1" dirty="0"/>
              <a:t>K</a:t>
            </a:r>
            <a:r>
              <a:rPr lang="en" dirty="0"/>
              <a:t> again!</a:t>
            </a:r>
            <a:endParaRPr dirty="0"/>
          </a:p>
          <a:p>
            <a:pPr marL="914400" lvl="1" indent="-317500" algn="l" rtl="0">
              <a:spcBef>
                <a:spcPts val="0"/>
              </a:spcBef>
              <a:spcAft>
                <a:spcPts val="0"/>
              </a:spcAft>
              <a:buSzPts val="1400"/>
              <a:buChar char="○"/>
            </a:pPr>
            <a:r>
              <a:rPr lang="en" dirty="0"/>
              <a:t>Sometimes </a:t>
            </a:r>
            <a:r>
              <a:rPr lang="en" i="1" dirty="0"/>
              <a:t>K</a:t>
            </a:r>
            <a:r>
              <a:rPr lang="en" dirty="0"/>
              <a:t> is called a </a:t>
            </a:r>
            <a:r>
              <a:rPr lang="en" b="1" dirty="0"/>
              <a:t>session key</a:t>
            </a:r>
            <a:r>
              <a:rPr lang="en" dirty="0"/>
              <a:t>, because it’s only used for a an ephemeral session</a:t>
            </a:r>
            <a:endParaRPr dirty="0"/>
          </a:p>
          <a:p>
            <a:pPr marL="457200" lvl="0" indent="-342900" algn="l" rtl="0">
              <a:spcBef>
                <a:spcPts val="0"/>
              </a:spcBef>
              <a:spcAft>
                <a:spcPts val="0"/>
              </a:spcAft>
              <a:buSzPts val="1800"/>
              <a:buChar char="●"/>
            </a:pPr>
            <a:r>
              <a:rPr lang="en" dirty="0"/>
              <a:t>Benefit of DHE: </a:t>
            </a:r>
            <a:r>
              <a:rPr lang="en" b="1" dirty="0"/>
              <a:t>Forward secrecy</a:t>
            </a:r>
            <a:endParaRPr sz="1400" b="1" dirty="0"/>
          </a:p>
          <a:p>
            <a:pPr marL="914400" lvl="1" indent="-317500" algn="l" rtl="0">
              <a:spcBef>
                <a:spcPts val="0"/>
              </a:spcBef>
              <a:spcAft>
                <a:spcPts val="0"/>
              </a:spcAft>
              <a:buSzPts val="1400"/>
              <a:buChar char="○"/>
            </a:pPr>
            <a:r>
              <a:rPr lang="en" dirty="0"/>
              <a:t>Eve records everything sent over the insecure channel</a:t>
            </a:r>
            <a:endParaRPr dirty="0"/>
          </a:p>
          <a:p>
            <a:pPr marL="914400" lvl="1" indent="-317500" algn="l" rtl="0">
              <a:spcBef>
                <a:spcPts val="0"/>
              </a:spcBef>
              <a:spcAft>
                <a:spcPts val="0"/>
              </a:spcAft>
              <a:buSzPts val="1400"/>
              <a:buChar char="○"/>
            </a:pPr>
            <a:r>
              <a:rPr lang="en" dirty="0"/>
              <a:t>Alice and Bob use DHE to agree on a key </a:t>
            </a:r>
            <a:r>
              <a:rPr lang="en" i="1" dirty="0"/>
              <a:t>K</a:t>
            </a:r>
            <a:r>
              <a:rPr lang="en" dirty="0"/>
              <a:t> = </a:t>
            </a:r>
            <a:r>
              <a:rPr lang="en" i="1" dirty="0"/>
              <a:t>g</a:t>
            </a:r>
            <a:r>
              <a:rPr lang="en" i="1" baseline="30000" dirty="0"/>
              <a:t>ab</a:t>
            </a:r>
            <a:r>
              <a:rPr lang="en" dirty="0"/>
              <a:t> mod </a:t>
            </a:r>
            <a:r>
              <a:rPr lang="en" i="1" dirty="0"/>
              <a:t>p</a:t>
            </a:r>
            <a:endParaRPr dirty="0"/>
          </a:p>
          <a:p>
            <a:pPr marL="914400" lvl="1" indent="-317500" algn="l" rtl="0">
              <a:spcBef>
                <a:spcPts val="0"/>
              </a:spcBef>
              <a:spcAft>
                <a:spcPts val="0"/>
              </a:spcAft>
              <a:buSzPts val="1400"/>
              <a:buChar char="○"/>
            </a:pPr>
            <a:r>
              <a:rPr lang="en" dirty="0"/>
              <a:t>Alice and Bob use </a:t>
            </a:r>
            <a:r>
              <a:rPr lang="en" i="1" dirty="0"/>
              <a:t>K</a:t>
            </a:r>
            <a:r>
              <a:rPr lang="en" dirty="0"/>
              <a:t> as a symmetric key</a:t>
            </a:r>
            <a:endParaRPr dirty="0"/>
          </a:p>
          <a:p>
            <a:pPr marL="914400" lvl="1" indent="-317500" algn="l" rtl="0">
              <a:spcBef>
                <a:spcPts val="0"/>
              </a:spcBef>
              <a:spcAft>
                <a:spcPts val="0"/>
              </a:spcAft>
              <a:buSzPts val="1400"/>
              <a:buChar char="○"/>
            </a:pPr>
            <a:r>
              <a:rPr lang="en" dirty="0"/>
              <a:t>After they’re done, discard </a:t>
            </a:r>
            <a:r>
              <a:rPr lang="en" i="1" dirty="0"/>
              <a:t>a</a:t>
            </a:r>
            <a:r>
              <a:rPr lang="en" dirty="0"/>
              <a:t>, </a:t>
            </a:r>
            <a:r>
              <a:rPr lang="en" i="1" dirty="0"/>
              <a:t>b</a:t>
            </a:r>
            <a:r>
              <a:rPr lang="en" dirty="0"/>
              <a:t>, and </a:t>
            </a:r>
            <a:r>
              <a:rPr lang="en" i="1" dirty="0"/>
              <a:t>K</a:t>
            </a:r>
            <a:endParaRPr dirty="0"/>
          </a:p>
          <a:p>
            <a:pPr marL="914400" lvl="1" indent="-317500" algn="l" rtl="0">
              <a:spcBef>
                <a:spcPts val="0"/>
              </a:spcBef>
              <a:spcAft>
                <a:spcPts val="0"/>
              </a:spcAft>
              <a:buSzPts val="1400"/>
              <a:buChar char="○"/>
            </a:pPr>
            <a:r>
              <a:rPr lang="en" dirty="0"/>
              <a:t>Later, Eve steals all of Alice and Bob’s secrets</a:t>
            </a:r>
            <a:endParaRPr dirty="0"/>
          </a:p>
          <a:p>
            <a:pPr marL="914400" lvl="1" indent="-317500" algn="l" rtl="0">
              <a:spcBef>
                <a:spcPts val="0"/>
              </a:spcBef>
              <a:spcAft>
                <a:spcPts val="0"/>
              </a:spcAft>
              <a:buSzPts val="1400"/>
              <a:buChar char="○"/>
            </a:pPr>
            <a:r>
              <a:rPr lang="en" dirty="0"/>
              <a:t>Eve can’t decrypt any messages she recorded: Nobody saved </a:t>
            </a:r>
            <a:r>
              <a:rPr lang="en" i="1" dirty="0"/>
              <a:t>a</a:t>
            </a:r>
            <a:r>
              <a:rPr lang="en" dirty="0"/>
              <a:t>, </a:t>
            </a:r>
            <a:r>
              <a:rPr lang="en" i="1" dirty="0"/>
              <a:t>b</a:t>
            </a:r>
            <a:r>
              <a:rPr lang="en" dirty="0"/>
              <a:t>, or </a:t>
            </a:r>
            <a:r>
              <a:rPr lang="en" i="1" dirty="0"/>
              <a:t>K</a:t>
            </a:r>
            <a:r>
              <a:rPr lang="en" dirty="0"/>
              <a:t>, and her recording only has </a:t>
            </a:r>
            <a:r>
              <a:rPr lang="en" i="1" dirty="0"/>
              <a:t>g</a:t>
            </a:r>
            <a:r>
              <a:rPr lang="en" i="1" baseline="30000" dirty="0"/>
              <a:t>a</a:t>
            </a:r>
            <a:r>
              <a:rPr lang="en" dirty="0"/>
              <a:t> mod </a:t>
            </a:r>
            <a:r>
              <a:rPr lang="en" i="1" dirty="0"/>
              <a:t>p</a:t>
            </a:r>
            <a:r>
              <a:rPr lang="en" dirty="0"/>
              <a:t> and </a:t>
            </a:r>
            <a:r>
              <a:rPr lang="en" i="1" dirty="0" err="1"/>
              <a:t>g</a:t>
            </a:r>
            <a:r>
              <a:rPr lang="en" i="1" baseline="30000" dirty="0" err="1"/>
              <a:t>b</a:t>
            </a:r>
            <a:r>
              <a:rPr lang="en" dirty="0"/>
              <a:t> mod </a:t>
            </a:r>
            <a:r>
              <a:rPr lang="en" i="1" dirty="0"/>
              <a:t>p</a:t>
            </a:r>
            <a:r>
              <a:rPr lang="en" dirty="0"/>
              <a:t>!</a:t>
            </a:r>
            <a:endParaRPr dirty="0"/>
          </a:p>
        </p:txBody>
      </p:sp>
      <p:sp>
        <p:nvSpPr>
          <p:cNvPr id="481" name="Google Shape;481;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61"/>
          <p:cNvPicPr preferRelativeResize="0"/>
          <p:nvPr/>
        </p:nvPicPr>
        <p:blipFill rotWithShape="1">
          <a:blip r:embed="rId3">
            <a:alphaModFix/>
          </a:blip>
          <a:srcRect l="10446" t="13697" r="69908" b="65159"/>
          <a:stretch/>
        </p:blipFill>
        <p:spPr>
          <a:xfrm>
            <a:off x="4246550" y="1320250"/>
            <a:ext cx="650926" cy="700636"/>
          </a:xfrm>
          <a:prstGeom prst="rect">
            <a:avLst/>
          </a:prstGeom>
          <a:noFill/>
          <a:ln>
            <a:noFill/>
          </a:ln>
        </p:spPr>
      </p:pic>
      <p:sp>
        <p:nvSpPr>
          <p:cNvPr id="487" name="Google Shape;487;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Diffie-Hellman: Security (Man In the Middle Attack)</a:t>
            </a:r>
            <a:endParaRPr dirty="0"/>
          </a:p>
        </p:txBody>
      </p:sp>
      <p:cxnSp>
        <p:nvCxnSpPr>
          <p:cNvPr id="488" name="Google Shape;488;p61"/>
          <p:cNvCxnSpPr/>
          <p:nvPr/>
        </p:nvCxnSpPr>
        <p:spPr>
          <a:xfrm>
            <a:off x="2499375" y="1463025"/>
            <a:ext cx="0" cy="3309600"/>
          </a:xfrm>
          <a:prstGeom prst="straightConnector1">
            <a:avLst/>
          </a:prstGeom>
          <a:noFill/>
          <a:ln w="9525" cap="flat" cmpd="sng">
            <a:solidFill>
              <a:schemeClr val="dk2"/>
            </a:solidFill>
            <a:prstDash val="solid"/>
            <a:round/>
            <a:headEnd type="none" w="med" len="med"/>
            <a:tailEnd type="none" w="med" len="med"/>
          </a:ln>
        </p:spPr>
      </p:cxnSp>
      <p:cxnSp>
        <p:nvCxnSpPr>
          <p:cNvPr id="489" name="Google Shape;489;p61"/>
          <p:cNvCxnSpPr/>
          <p:nvPr/>
        </p:nvCxnSpPr>
        <p:spPr>
          <a:xfrm>
            <a:off x="6644650" y="1463025"/>
            <a:ext cx="0" cy="3309600"/>
          </a:xfrm>
          <a:prstGeom prst="straightConnector1">
            <a:avLst/>
          </a:prstGeom>
          <a:noFill/>
          <a:ln w="9525" cap="flat" cmpd="sng">
            <a:solidFill>
              <a:schemeClr val="dk2"/>
            </a:solidFill>
            <a:prstDash val="solid"/>
            <a:round/>
            <a:headEnd type="none" w="med" len="med"/>
            <a:tailEnd type="none" w="med" len="med"/>
          </a:ln>
        </p:spPr>
      </p:cxnSp>
      <p:sp>
        <p:nvSpPr>
          <p:cNvPr id="490" name="Google Shape;490;p61"/>
          <p:cNvSpPr txBox="1"/>
          <p:nvPr/>
        </p:nvSpPr>
        <p:spPr>
          <a:xfrm>
            <a:off x="830126" y="1082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sp>
        <p:nvSpPr>
          <p:cNvPr id="491" name="Google Shape;491;p61"/>
          <p:cNvSpPr txBox="1"/>
          <p:nvPr/>
        </p:nvSpPr>
        <p:spPr>
          <a:xfrm>
            <a:off x="7502965" y="1082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492" name="Google Shape;492;p61"/>
          <p:cNvSpPr txBox="1"/>
          <p:nvPr/>
        </p:nvSpPr>
        <p:spPr>
          <a:xfrm>
            <a:off x="264325" y="1906875"/>
            <a:ext cx="1942500" cy="21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 </a:t>
            </a:r>
            <a:r>
              <a:rPr lang="en" i="1">
                <a:solidFill>
                  <a:srgbClr val="E69138"/>
                </a:solidFill>
              </a:rPr>
              <a:t>a</a:t>
            </a:r>
            <a:endParaRPr i="1">
              <a:solidFill>
                <a:srgbClr val="E69138"/>
              </a:solidFill>
            </a:endParaRPr>
          </a:p>
          <a:p>
            <a:pPr marL="0" lvl="0" indent="0" algn="ctr" rtl="0">
              <a:spcBef>
                <a:spcPts val="0"/>
              </a:spcBef>
              <a:spcAft>
                <a:spcPts val="0"/>
              </a:spcAft>
              <a:buNone/>
            </a:pPr>
            <a:endParaRPr/>
          </a:p>
          <a:p>
            <a:pPr marL="0" lvl="0" indent="0" algn="ctr" rtl="0">
              <a:spcBef>
                <a:spcPts val="0"/>
              </a:spcBef>
              <a:spcAft>
                <a:spcPts val="0"/>
              </a:spcAft>
              <a:buNone/>
            </a:pPr>
            <a:r>
              <a:rPr lang="en"/>
              <a:t>Calculate </a:t>
            </a:r>
            <a:r>
              <a:rPr lang="en" i="1"/>
              <a:t>g</a:t>
            </a:r>
            <a:r>
              <a:rPr lang="en" i="1" baseline="30000">
                <a:solidFill>
                  <a:srgbClr val="E69138"/>
                </a:solidFill>
              </a:rPr>
              <a:t>a</a:t>
            </a:r>
            <a:r>
              <a:rPr lang="en"/>
              <a:t> mod </a:t>
            </a:r>
            <a:r>
              <a:rPr lang="en" i="1"/>
              <a:t>p</a:t>
            </a:r>
            <a:endParaRPr i="1"/>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a:t>Receive </a:t>
            </a:r>
            <a:r>
              <a:rPr lang="en" i="1"/>
              <a:t>g</a:t>
            </a:r>
            <a:r>
              <a:rPr lang="en" i="1" baseline="30000">
                <a:solidFill>
                  <a:srgbClr val="CC0000"/>
                </a:solidFill>
              </a:rPr>
              <a:t>m</a:t>
            </a:r>
            <a:r>
              <a:rPr lang="en"/>
              <a:t> mod </a:t>
            </a:r>
            <a:r>
              <a:rPr lang="en" i="1"/>
              <a:t>p</a:t>
            </a:r>
            <a:endParaRPr i="1"/>
          </a:p>
          <a:p>
            <a:pPr marL="0" lvl="0" indent="0" algn="ctr" rtl="0">
              <a:spcBef>
                <a:spcPts val="0"/>
              </a:spcBef>
              <a:spcAft>
                <a:spcPts val="0"/>
              </a:spcAft>
              <a:buNone/>
            </a:pPr>
            <a:endParaRPr/>
          </a:p>
          <a:p>
            <a:pPr marL="0" lvl="0" indent="0" algn="ctr" rtl="0">
              <a:spcBef>
                <a:spcPts val="0"/>
              </a:spcBef>
              <a:spcAft>
                <a:spcPts val="0"/>
              </a:spcAft>
              <a:buNone/>
            </a:pPr>
            <a:r>
              <a:rPr lang="en"/>
              <a:t>Calculate (</a:t>
            </a:r>
            <a:r>
              <a:rPr lang="en" i="1"/>
              <a:t>g</a:t>
            </a:r>
            <a:r>
              <a:rPr lang="en" i="1" baseline="30000">
                <a:solidFill>
                  <a:srgbClr val="CC0000"/>
                </a:solidFill>
              </a:rPr>
              <a:t>m</a:t>
            </a:r>
            <a:r>
              <a:rPr lang="en"/>
              <a:t>)</a:t>
            </a:r>
            <a:r>
              <a:rPr lang="en" i="1" baseline="30000">
                <a:solidFill>
                  <a:srgbClr val="E69138"/>
                </a:solidFill>
              </a:rPr>
              <a:t>a</a:t>
            </a:r>
            <a:r>
              <a:rPr lang="en"/>
              <a:t> mod </a:t>
            </a:r>
            <a:r>
              <a:rPr lang="en" i="1"/>
              <a:t>p</a:t>
            </a:r>
            <a:endParaRPr i="1"/>
          </a:p>
        </p:txBody>
      </p:sp>
      <p:sp>
        <p:nvSpPr>
          <p:cNvPr id="493" name="Google Shape;493;p61"/>
          <p:cNvSpPr txBox="1"/>
          <p:nvPr/>
        </p:nvSpPr>
        <p:spPr>
          <a:xfrm>
            <a:off x="6937175" y="1906875"/>
            <a:ext cx="1942500" cy="21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 </a:t>
            </a:r>
            <a:r>
              <a:rPr lang="en" i="1">
                <a:solidFill>
                  <a:srgbClr val="1155CC"/>
                </a:solidFill>
              </a:rPr>
              <a:t>b</a:t>
            </a:r>
            <a:endParaRPr i="1">
              <a:solidFill>
                <a:srgbClr val="1155CC"/>
              </a:solidFill>
            </a:endParaRPr>
          </a:p>
          <a:p>
            <a:pPr marL="0" lvl="0" indent="0" algn="ctr" rtl="0">
              <a:spcBef>
                <a:spcPts val="0"/>
              </a:spcBef>
              <a:spcAft>
                <a:spcPts val="0"/>
              </a:spcAft>
              <a:buNone/>
            </a:pPr>
            <a:endParaRPr/>
          </a:p>
          <a:p>
            <a:pPr marL="0" lvl="0" indent="0" algn="ctr" rtl="0">
              <a:spcBef>
                <a:spcPts val="0"/>
              </a:spcBef>
              <a:spcAft>
                <a:spcPts val="0"/>
              </a:spcAft>
              <a:buNone/>
            </a:pPr>
            <a:r>
              <a:rPr lang="en"/>
              <a:t>Calculate </a:t>
            </a:r>
            <a:r>
              <a:rPr lang="en" i="1"/>
              <a:t>g</a:t>
            </a:r>
            <a:r>
              <a:rPr lang="en" i="1" baseline="30000">
                <a:solidFill>
                  <a:srgbClr val="1155CC"/>
                </a:solidFill>
              </a:rPr>
              <a:t>b</a:t>
            </a:r>
            <a:r>
              <a:rPr lang="en"/>
              <a:t> mod </a:t>
            </a:r>
            <a:r>
              <a:rPr lang="en" i="1"/>
              <a:t>p</a:t>
            </a:r>
            <a:endParaRPr i="1"/>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a:t>Receive </a:t>
            </a:r>
            <a:r>
              <a:rPr lang="en" i="1">
                <a:solidFill>
                  <a:schemeClr val="dk1"/>
                </a:solidFill>
              </a:rPr>
              <a:t>g</a:t>
            </a:r>
            <a:r>
              <a:rPr lang="en" i="1" baseline="30000">
                <a:solidFill>
                  <a:srgbClr val="CC0000"/>
                </a:solidFill>
              </a:rPr>
              <a:t>m</a:t>
            </a:r>
            <a:r>
              <a:rPr lang="en"/>
              <a:t> mod </a:t>
            </a:r>
            <a:r>
              <a:rPr lang="en" i="1"/>
              <a:t>p</a:t>
            </a:r>
            <a:endParaRPr i="1"/>
          </a:p>
          <a:p>
            <a:pPr marL="0" lvl="0" indent="0" algn="ctr" rtl="0">
              <a:spcBef>
                <a:spcPts val="0"/>
              </a:spcBef>
              <a:spcAft>
                <a:spcPts val="0"/>
              </a:spcAft>
              <a:buNone/>
            </a:pPr>
            <a:endParaRPr/>
          </a:p>
          <a:p>
            <a:pPr marL="0" lvl="0" indent="0" algn="ctr" rtl="0">
              <a:spcBef>
                <a:spcPts val="0"/>
              </a:spcBef>
              <a:spcAft>
                <a:spcPts val="0"/>
              </a:spcAft>
              <a:buNone/>
            </a:pPr>
            <a:r>
              <a:rPr lang="en"/>
              <a:t>Calculate (</a:t>
            </a:r>
            <a:r>
              <a:rPr lang="en" i="1"/>
              <a:t>g</a:t>
            </a:r>
            <a:r>
              <a:rPr lang="en" i="1" baseline="30000">
                <a:solidFill>
                  <a:srgbClr val="CC0000"/>
                </a:solidFill>
              </a:rPr>
              <a:t>m</a:t>
            </a:r>
            <a:r>
              <a:rPr lang="en"/>
              <a:t>)</a:t>
            </a:r>
            <a:r>
              <a:rPr lang="en" i="1" baseline="30000">
                <a:solidFill>
                  <a:srgbClr val="1155CC"/>
                </a:solidFill>
              </a:rPr>
              <a:t>b</a:t>
            </a:r>
            <a:r>
              <a:rPr lang="en"/>
              <a:t> mod </a:t>
            </a:r>
            <a:r>
              <a:rPr lang="en" i="1"/>
              <a:t>p</a:t>
            </a:r>
            <a:endParaRPr i="1"/>
          </a:p>
        </p:txBody>
      </p:sp>
      <p:sp>
        <p:nvSpPr>
          <p:cNvPr id="494" name="Google Shape;494;p61"/>
          <p:cNvSpPr txBox="1"/>
          <p:nvPr/>
        </p:nvSpPr>
        <p:spPr>
          <a:xfrm>
            <a:off x="443025" y="4231725"/>
            <a:ext cx="154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solidFill>
                  <a:srgbClr val="E69138"/>
                </a:solidFill>
              </a:rPr>
              <a:t>a</a:t>
            </a:r>
            <a:r>
              <a:rPr lang="en"/>
              <a:t>, </a:t>
            </a:r>
            <a:r>
              <a:rPr lang="en" i="1"/>
              <a:t>g</a:t>
            </a:r>
            <a:r>
              <a:rPr lang="en" i="1" baseline="30000">
                <a:solidFill>
                  <a:srgbClr val="E69138"/>
                </a:solidFill>
              </a:rPr>
              <a:t>a</a:t>
            </a:r>
            <a:r>
              <a:rPr lang="en"/>
              <a:t>, </a:t>
            </a:r>
            <a:r>
              <a:rPr lang="en" i="1"/>
              <a:t>g</a:t>
            </a:r>
            <a:r>
              <a:rPr lang="en" i="1" baseline="30000">
                <a:solidFill>
                  <a:srgbClr val="CC0000"/>
                </a:solidFill>
              </a:rPr>
              <a:t>m</a:t>
            </a:r>
            <a:r>
              <a:rPr lang="en"/>
              <a:t> ⇒ </a:t>
            </a:r>
            <a:r>
              <a:rPr lang="en" i="1"/>
              <a:t>g</a:t>
            </a:r>
            <a:r>
              <a:rPr lang="en" i="1" baseline="30000">
                <a:solidFill>
                  <a:srgbClr val="E69138"/>
                </a:solidFill>
              </a:rPr>
              <a:t>a</a:t>
            </a:r>
            <a:r>
              <a:rPr lang="en" i="1" baseline="30000">
                <a:solidFill>
                  <a:srgbClr val="CC0000"/>
                </a:solidFill>
              </a:rPr>
              <a:t>m</a:t>
            </a:r>
            <a:endParaRPr i="1" baseline="30000">
              <a:solidFill>
                <a:srgbClr val="CC0000"/>
              </a:solidFill>
            </a:endParaRPr>
          </a:p>
        </p:txBody>
      </p:sp>
      <p:sp>
        <p:nvSpPr>
          <p:cNvPr id="495" name="Google Shape;495;p61"/>
          <p:cNvSpPr txBox="1"/>
          <p:nvPr/>
        </p:nvSpPr>
        <p:spPr>
          <a:xfrm>
            <a:off x="7115875" y="4231725"/>
            <a:ext cx="154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solidFill>
                  <a:srgbClr val="1155CC"/>
                </a:solidFill>
              </a:rPr>
              <a:t>b</a:t>
            </a:r>
            <a:r>
              <a:rPr lang="en"/>
              <a:t>, </a:t>
            </a:r>
            <a:r>
              <a:rPr lang="en" i="1"/>
              <a:t>g</a:t>
            </a:r>
            <a:r>
              <a:rPr lang="en" i="1" baseline="30000">
                <a:solidFill>
                  <a:srgbClr val="1155CC"/>
                </a:solidFill>
              </a:rPr>
              <a:t>b</a:t>
            </a:r>
            <a:r>
              <a:rPr lang="en"/>
              <a:t>, g</a:t>
            </a:r>
            <a:r>
              <a:rPr lang="en" i="1" baseline="30000">
                <a:solidFill>
                  <a:srgbClr val="CC0000"/>
                </a:solidFill>
              </a:rPr>
              <a:t>m</a:t>
            </a:r>
            <a:r>
              <a:rPr lang="en"/>
              <a:t> ⇒ </a:t>
            </a:r>
            <a:r>
              <a:rPr lang="en" i="1"/>
              <a:t>g</a:t>
            </a:r>
            <a:r>
              <a:rPr lang="en" i="1" baseline="30000">
                <a:solidFill>
                  <a:srgbClr val="1155CC"/>
                </a:solidFill>
              </a:rPr>
              <a:t>b</a:t>
            </a:r>
            <a:r>
              <a:rPr lang="en" i="1" baseline="30000">
                <a:solidFill>
                  <a:srgbClr val="CC0000"/>
                </a:solidFill>
              </a:rPr>
              <a:t>m</a:t>
            </a:r>
            <a:endParaRPr i="1" baseline="30000">
              <a:solidFill>
                <a:srgbClr val="CC0000"/>
              </a:solidFill>
            </a:endParaRPr>
          </a:p>
        </p:txBody>
      </p:sp>
      <p:sp>
        <p:nvSpPr>
          <p:cNvPr id="496" name="Google Shape;496;p61"/>
          <p:cNvSpPr txBox="1"/>
          <p:nvPr/>
        </p:nvSpPr>
        <p:spPr>
          <a:xfrm>
            <a:off x="2789500" y="4231725"/>
            <a:ext cx="154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solidFill>
                  <a:srgbClr val="CC0000"/>
                </a:solidFill>
              </a:rPr>
              <a:t>m</a:t>
            </a:r>
            <a:r>
              <a:rPr lang="en"/>
              <a:t>, </a:t>
            </a:r>
            <a:r>
              <a:rPr lang="en" i="1"/>
              <a:t>g</a:t>
            </a:r>
            <a:r>
              <a:rPr lang="en" i="1" baseline="30000">
                <a:solidFill>
                  <a:srgbClr val="CC0000"/>
                </a:solidFill>
              </a:rPr>
              <a:t>m</a:t>
            </a:r>
            <a:r>
              <a:rPr lang="en"/>
              <a:t>, </a:t>
            </a:r>
            <a:r>
              <a:rPr lang="en" i="1"/>
              <a:t>g</a:t>
            </a:r>
            <a:r>
              <a:rPr lang="en" i="1" baseline="30000">
                <a:solidFill>
                  <a:srgbClr val="E69138"/>
                </a:solidFill>
              </a:rPr>
              <a:t>a</a:t>
            </a:r>
            <a:r>
              <a:rPr lang="en"/>
              <a:t> ⇒ </a:t>
            </a:r>
            <a:r>
              <a:rPr lang="en" i="1"/>
              <a:t>g</a:t>
            </a:r>
            <a:r>
              <a:rPr lang="en" i="1" baseline="30000">
                <a:solidFill>
                  <a:srgbClr val="E69138"/>
                </a:solidFill>
              </a:rPr>
              <a:t>a</a:t>
            </a:r>
            <a:r>
              <a:rPr lang="en" i="1" baseline="30000">
                <a:solidFill>
                  <a:srgbClr val="CC0000"/>
                </a:solidFill>
              </a:rPr>
              <a:t>m</a:t>
            </a:r>
            <a:endParaRPr i="1" baseline="30000">
              <a:solidFill>
                <a:srgbClr val="CC0000"/>
              </a:solidFill>
            </a:endParaRPr>
          </a:p>
        </p:txBody>
      </p:sp>
      <p:sp>
        <p:nvSpPr>
          <p:cNvPr id="497" name="Google Shape;497;p61"/>
          <p:cNvSpPr txBox="1"/>
          <p:nvPr/>
        </p:nvSpPr>
        <p:spPr>
          <a:xfrm>
            <a:off x="4166551" y="1082025"/>
            <a:ext cx="81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rPr>
              <a:t>Mallory</a:t>
            </a:r>
            <a:endParaRPr b="1">
              <a:solidFill>
                <a:srgbClr val="FF0000"/>
              </a:solidFill>
            </a:endParaRPr>
          </a:p>
        </p:txBody>
      </p:sp>
      <p:sp>
        <p:nvSpPr>
          <p:cNvPr id="498" name="Google Shape;498;p61"/>
          <p:cNvSpPr txBox="1"/>
          <p:nvPr/>
        </p:nvSpPr>
        <p:spPr>
          <a:xfrm>
            <a:off x="5362014" y="1175125"/>
            <a:ext cx="117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Public: </a:t>
            </a:r>
            <a:r>
              <a:rPr lang="en" i="1"/>
              <a:t>g</a:t>
            </a:r>
            <a:r>
              <a:rPr lang="en"/>
              <a:t>, </a:t>
            </a:r>
            <a:r>
              <a:rPr lang="en" i="1"/>
              <a:t>p</a:t>
            </a:r>
            <a:endParaRPr i="1"/>
          </a:p>
        </p:txBody>
      </p:sp>
      <p:sp>
        <p:nvSpPr>
          <p:cNvPr id="499" name="Google Shape;499;p61"/>
          <p:cNvSpPr txBox="1"/>
          <p:nvPr/>
        </p:nvSpPr>
        <p:spPr>
          <a:xfrm>
            <a:off x="3563350" y="1906875"/>
            <a:ext cx="194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Generate </a:t>
            </a:r>
            <a:r>
              <a:rPr lang="en" i="1">
                <a:solidFill>
                  <a:srgbClr val="CC0000"/>
                </a:solidFill>
              </a:rPr>
              <a:t>m</a:t>
            </a:r>
            <a:endParaRPr i="1">
              <a:solidFill>
                <a:srgbClr val="CC0000"/>
              </a:solidFill>
            </a:endParaRPr>
          </a:p>
          <a:p>
            <a:pPr marL="0" lvl="0" indent="0" algn="ctr" rtl="0">
              <a:spcBef>
                <a:spcPts val="0"/>
              </a:spcBef>
              <a:spcAft>
                <a:spcPts val="0"/>
              </a:spcAft>
              <a:buNone/>
            </a:pPr>
            <a:endParaRPr/>
          </a:p>
          <a:p>
            <a:pPr marL="0" lvl="0" indent="0" algn="ctr" rtl="0">
              <a:spcBef>
                <a:spcPts val="0"/>
              </a:spcBef>
              <a:spcAft>
                <a:spcPts val="0"/>
              </a:spcAft>
              <a:buNone/>
            </a:pPr>
            <a:r>
              <a:rPr lang="en"/>
              <a:t>Calculate </a:t>
            </a:r>
            <a:r>
              <a:rPr lang="en" i="1"/>
              <a:t>g</a:t>
            </a:r>
            <a:r>
              <a:rPr lang="en" i="1" baseline="30000">
                <a:solidFill>
                  <a:srgbClr val="CC0000"/>
                </a:solidFill>
              </a:rPr>
              <a:t>m</a:t>
            </a:r>
            <a:r>
              <a:rPr lang="en"/>
              <a:t> mod </a:t>
            </a:r>
            <a:r>
              <a:rPr lang="en" i="1"/>
              <a:t>p</a:t>
            </a:r>
            <a:endParaRPr/>
          </a:p>
        </p:txBody>
      </p:sp>
      <p:sp>
        <p:nvSpPr>
          <p:cNvPr id="500" name="Google Shape;500;p61"/>
          <p:cNvSpPr txBox="1"/>
          <p:nvPr/>
        </p:nvSpPr>
        <p:spPr>
          <a:xfrm>
            <a:off x="2592100" y="3199575"/>
            <a:ext cx="194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Receive </a:t>
            </a:r>
            <a:r>
              <a:rPr lang="en" i="1"/>
              <a:t>g</a:t>
            </a:r>
            <a:r>
              <a:rPr lang="en" i="1" baseline="30000">
                <a:solidFill>
                  <a:srgbClr val="E69138"/>
                </a:solidFill>
              </a:rPr>
              <a:t>a</a:t>
            </a:r>
            <a:r>
              <a:rPr lang="en"/>
              <a:t> mod p</a:t>
            </a:r>
            <a:endParaRPr/>
          </a:p>
          <a:p>
            <a:pPr marL="0" lvl="0" indent="0" algn="ctr" rtl="0">
              <a:spcBef>
                <a:spcPts val="0"/>
              </a:spcBef>
              <a:spcAft>
                <a:spcPts val="0"/>
              </a:spcAft>
              <a:buNone/>
            </a:pPr>
            <a:endParaRPr/>
          </a:p>
          <a:p>
            <a:pPr marL="0" lvl="0" indent="0" algn="ctr" rtl="0">
              <a:spcBef>
                <a:spcPts val="0"/>
              </a:spcBef>
              <a:spcAft>
                <a:spcPts val="0"/>
              </a:spcAft>
              <a:buNone/>
            </a:pPr>
            <a:r>
              <a:rPr lang="en"/>
              <a:t>Calculate (</a:t>
            </a:r>
            <a:r>
              <a:rPr lang="en" i="1"/>
              <a:t>g</a:t>
            </a:r>
            <a:r>
              <a:rPr lang="en" i="1" baseline="30000">
                <a:solidFill>
                  <a:srgbClr val="E69138"/>
                </a:solidFill>
              </a:rPr>
              <a:t>a</a:t>
            </a:r>
            <a:r>
              <a:rPr lang="en"/>
              <a:t>)</a:t>
            </a:r>
            <a:r>
              <a:rPr lang="en" i="1" baseline="30000">
                <a:solidFill>
                  <a:srgbClr val="CC0000"/>
                </a:solidFill>
              </a:rPr>
              <a:t>m</a:t>
            </a:r>
            <a:r>
              <a:rPr lang="en"/>
              <a:t> mod p</a:t>
            </a:r>
            <a:endParaRPr/>
          </a:p>
        </p:txBody>
      </p:sp>
      <p:sp>
        <p:nvSpPr>
          <p:cNvPr id="501" name="Google Shape;501;p61"/>
          <p:cNvSpPr txBox="1"/>
          <p:nvPr/>
        </p:nvSpPr>
        <p:spPr>
          <a:xfrm>
            <a:off x="4534600" y="3199575"/>
            <a:ext cx="194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Receive </a:t>
            </a:r>
            <a:r>
              <a:rPr lang="en" i="1"/>
              <a:t>g</a:t>
            </a:r>
            <a:r>
              <a:rPr lang="en" i="1" baseline="30000">
                <a:solidFill>
                  <a:srgbClr val="1155CC"/>
                </a:solidFill>
              </a:rPr>
              <a:t>b</a:t>
            </a:r>
            <a:r>
              <a:rPr lang="en"/>
              <a:t> mod p</a:t>
            </a:r>
            <a:endParaRPr/>
          </a:p>
          <a:p>
            <a:pPr marL="0" lvl="0" indent="0" algn="ctr" rtl="0">
              <a:spcBef>
                <a:spcPts val="0"/>
              </a:spcBef>
              <a:spcAft>
                <a:spcPts val="0"/>
              </a:spcAft>
              <a:buNone/>
            </a:pPr>
            <a:endParaRPr/>
          </a:p>
          <a:p>
            <a:pPr marL="0" lvl="0" indent="0" algn="ctr" rtl="0">
              <a:spcBef>
                <a:spcPts val="0"/>
              </a:spcBef>
              <a:spcAft>
                <a:spcPts val="0"/>
              </a:spcAft>
              <a:buNone/>
            </a:pPr>
            <a:r>
              <a:rPr lang="en"/>
              <a:t>Calculate (</a:t>
            </a:r>
            <a:r>
              <a:rPr lang="en" i="1"/>
              <a:t>g</a:t>
            </a:r>
            <a:r>
              <a:rPr lang="en" i="1" baseline="30000">
                <a:solidFill>
                  <a:srgbClr val="1155CC"/>
                </a:solidFill>
              </a:rPr>
              <a:t>b</a:t>
            </a:r>
            <a:r>
              <a:rPr lang="en"/>
              <a:t>)</a:t>
            </a:r>
            <a:r>
              <a:rPr lang="en" i="1" baseline="30000">
                <a:solidFill>
                  <a:srgbClr val="CC0000"/>
                </a:solidFill>
              </a:rPr>
              <a:t>m</a:t>
            </a:r>
            <a:r>
              <a:rPr lang="en"/>
              <a:t> mod p</a:t>
            </a:r>
            <a:endParaRPr/>
          </a:p>
        </p:txBody>
      </p:sp>
      <p:cxnSp>
        <p:nvCxnSpPr>
          <p:cNvPr id="502" name="Google Shape;502;p61"/>
          <p:cNvCxnSpPr/>
          <p:nvPr/>
        </p:nvCxnSpPr>
        <p:spPr>
          <a:xfrm flipH="1">
            <a:off x="2066925" y="2541475"/>
            <a:ext cx="1446600" cy="862800"/>
          </a:xfrm>
          <a:prstGeom prst="straightConnector1">
            <a:avLst/>
          </a:prstGeom>
          <a:noFill/>
          <a:ln w="9525" cap="flat" cmpd="sng">
            <a:solidFill>
              <a:schemeClr val="dk2"/>
            </a:solidFill>
            <a:prstDash val="solid"/>
            <a:round/>
            <a:headEnd type="none" w="med" len="med"/>
            <a:tailEnd type="triangle" w="med" len="med"/>
          </a:ln>
        </p:spPr>
      </p:cxnSp>
      <p:cxnSp>
        <p:nvCxnSpPr>
          <p:cNvPr id="503" name="Google Shape;503;p61"/>
          <p:cNvCxnSpPr/>
          <p:nvPr/>
        </p:nvCxnSpPr>
        <p:spPr>
          <a:xfrm>
            <a:off x="2073575" y="2554750"/>
            <a:ext cx="630300" cy="8559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61"/>
          <p:cNvCxnSpPr/>
          <p:nvPr/>
        </p:nvCxnSpPr>
        <p:spPr>
          <a:xfrm>
            <a:off x="5593075" y="2548113"/>
            <a:ext cx="1446600" cy="862800"/>
          </a:xfrm>
          <a:prstGeom prst="straightConnector1">
            <a:avLst/>
          </a:prstGeom>
          <a:noFill/>
          <a:ln w="9525" cap="flat" cmpd="sng">
            <a:solidFill>
              <a:schemeClr val="dk2"/>
            </a:solidFill>
            <a:prstDash val="solid"/>
            <a:round/>
            <a:headEnd type="none" w="med" len="med"/>
            <a:tailEnd type="triangle" w="med" len="med"/>
          </a:ln>
        </p:spPr>
      </p:cxnSp>
      <p:cxnSp>
        <p:nvCxnSpPr>
          <p:cNvPr id="505" name="Google Shape;505;p61"/>
          <p:cNvCxnSpPr/>
          <p:nvPr/>
        </p:nvCxnSpPr>
        <p:spPr>
          <a:xfrm flipH="1">
            <a:off x="6402725" y="2561388"/>
            <a:ext cx="630300" cy="855900"/>
          </a:xfrm>
          <a:prstGeom prst="straightConnector1">
            <a:avLst/>
          </a:prstGeom>
          <a:noFill/>
          <a:ln w="9525" cap="flat" cmpd="sng">
            <a:solidFill>
              <a:schemeClr val="dk2"/>
            </a:solidFill>
            <a:prstDash val="solid"/>
            <a:round/>
            <a:headEnd type="none" w="med" len="med"/>
            <a:tailEnd type="triangle" w="med" len="med"/>
          </a:ln>
        </p:spPr>
      </p:cxnSp>
      <p:sp>
        <p:nvSpPr>
          <p:cNvPr id="506" name="Google Shape;506;p61"/>
          <p:cNvSpPr txBox="1"/>
          <p:nvPr/>
        </p:nvSpPr>
        <p:spPr>
          <a:xfrm>
            <a:off x="4732000" y="4231725"/>
            <a:ext cx="154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solidFill>
                  <a:srgbClr val="CC0000"/>
                </a:solidFill>
              </a:rPr>
              <a:t>m</a:t>
            </a:r>
            <a:r>
              <a:rPr lang="en"/>
              <a:t>, </a:t>
            </a:r>
            <a:r>
              <a:rPr lang="en" i="1"/>
              <a:t>g</a:t>
            </a:r>
            <a:r>
              <a:rPr lang="en" i="1" baseline="30000">
                <a:solidFill>
                  <a:srgbClr val="CC0000"/>
                </a:solidFill>
              </a:rPr>
              <a:t>m</a:t>
            </a:r>
            <a:r>
              <a:rPr lang="en"/>
              <a:t>, </a:t>
            </a:r>
            <a:r>
              <a:rPr lang="en" i="1"/>
              <a:t>g</a:t>
            </a:r>
            <a:r>
              <a:rPr lang="en" i="1" baseline="30000">
                <a:solidFill>
                  <a:srgbClr val="1155CC"/>
                </a:solidFill>
              </a:rPr>
              <a:t>b</a:t>
            </a:r>
            <a:r>
              <a:rPr lang="en"/>
              <a:t> ⇒ </a:t>
            </a:r>
            <a:r>
              <a:rPr lang="en" i="1"/>
              <a:t>g</a:t>
            </a:r>
            <a:r>
              <a:rPr lang="en" i="1" baseline="30000">
                <a:solidFill>
                  <a:srgbClr val="1155CC"/>
                </a:solidFill>
              </a:rPr>
              <a:t>b</a:t>
            </a:r>
            <a:r>
              <a:rPr lang="en" i="1" baseline="30000">
                <a:solidFill>
                  <a:srgbClr val="CC0000"/>
                </a:solidFill>
              </a:rPr>
              <a:t>m</a:t>
            </a:r>
            <a:endParaRPr i="1" baseline="30000">
              <a:solidFill>
                <a:srgbClr val="CC0000"/>
              </a:solidFill>
            </a:endParaRPr>
          </a:p>
        </p:txBody>
      </p:sp>
      <p:pic>
        <p:nvPicPr>
          <p:cNvPr id="507" name="Google Shape;507;p61"/>
          <p:cNvPicPr preferRelativeResize="0"/>
          <p:nvPr/>
        </p:nvPicPr>
        <p:blipFill rotWithShape="1">
          <a:blip r:embed="rId4">
            <a:alphaModFix/>
          </a:blip>
          <a:srcRect l="5310" t="16627" r="80092" b="57590"/>
          <a:stretch/>
        </p:blipFill>
        <p:spPr>
          <a:xfrm>
            <a:off x="439900" y="1128550"/>
            <a:ext cx="591227" cy="659268"/>
          </a:xfrm>
          <a:prstGeom prst="rect">
            <a:avLst/>
          </a:prstGeom>
          <a:noFill/>
          <a:ln>
            <a:noFill/>
          </a:ln>
        </p:spPr>
      </p:pic>
      <p:pic>
        <p:nvPicPr>
          <p:cNvPr id="508" name="Google Shape;508;p61"/>
          <p:cNvPicPr preferRelativeResize="0"/>
          <p:nvPr/>
        </p:nvPicPr>
        <p:blipFill rotWithShape="1">
          <a:blip r:embed="rId4">
            <a:alphaModFix/>
          </a:blip>
          <a:srcRect l="28433" t="16958" r="61203" b="62909"/>
          <a:stretch/>
        </p:blipFill>
        <p:spPr>
          <a:xfrm>
            <a:off x="8089873" y="1128548"/>
            <a:ext cx="466959" cy="572699"/>
          </a:xfrm>
          <a:prstGeom prst="rect">
            <a:avLst/>
          </a:prstGeom>
          <a:noFill/>
          <a:ln>
            <a:noFill/>
          </a:ln>
        </p:spPr>
      </p:pic>
      <p:sp>
        <p:nvSpPr>
          <p:cNvPr id="509" name="Google Shape;509;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Diffie-Hellman: Issues</a:t>
            </a:r>
            <a:endParaRPr/>
          </a:p>
        </p:txBody>
      </p:sp>
      <p:sp>
        <p:nvSpPr>
          <p:cNvPr id="515" name="Google Shape;515;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Diffie-Hellman is not secure against a MITM adversary</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DHE is an </a:t>
            </a:r>
            <a:r>
              <a:rPr lang="en" i="1" dirty="0"/>
              <a:t>active protocol</a:t>
            </a:r>
            <a:r>
              <a:rPr lang="en" dirty="0"/>
              <a:t>: Alice and Bob need to be online at the same time to exchange keys</a:t>
            </a:r>
            <a:endParaRPr dirty="0"/>
          </a:p>
          <a:p>
            <a:pPr marL="914400" lvl="1" indent="-317500" algn="l" rtl="0">
              <a:spcBef>
                <a:spcPts val="0"/>
              </a:spcBef>
              <a:spcAft>
                <a:spcPts val="0"/>
              </a:spcAft>
              <a:buSzPts val="1400"/>
              <a:buChar char="○"/>
            </a:pPr>
            <a:r>
              <a:rPr lang="en" dirty="0"/>
              <a:t>What if Bob wants to encrypt something and send it to Alice for her to read later?</a:t>
            </a:r>
            <a:endParaRPr dirty="0"/>
          </a:p>
          <a:p>
            <a:pPr marL="914400" lvl="1" indent="-317500" algn="l" rtl="0">
              <a:spcBef>
                <a:spcPts val="0"/>
              </a:spcBef>
              <a:spcAft>
                <a:spcPts val="0"/>
              </a:spcAft>
              <a:buSzPts val="1400"/>
              <a:buChar char="○"/>
            </a:pPr>
            <a:r>
              <a:rPr lang="en" dirty="0"/>
              <a:t>Next time: How do we use </a:t>
            </a:r>
            <a:r>
              <a:rPr lang="en" i="1" dirty="0"/>
              <a:t>public-key encryption</a:t>
            </a:r>
            <a:r>
              <a:rPr lang="en" dirty="0"/>
              <a:t> to send encrypted messages when Alice and Bob don’t share keys and aren’t online at the same time?</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Diffie-Hellman does not provide </a:t>
            </a:r>
            <a:r>
              <a:rPr lang="en" i="1" dirty="0"/>
              <a:t>authentication</a:t>
            </a:r>
            <a:endParaRPr dirty="0"/>
          </a:p>
          <a:p>
            <a:pPr marL="914400" lvl="1" indent="-317500" algn="l" rtl="0">
              <a:spcBef>
                <a:spcPts val="0"/>
              </a:spcBef>
              <a:spcAft>
                <a:spcPts val="0"/>
              </a:spcAft>
              <a:buSzPts val="1400"/>
              <a:buChar char="○"/>
            </a:pPr>
            <a:r>
              <a:rPr lang="en" dirty="0"/>
              <a:t>You exchanged keys with someone, but Diffie-Hellman makes no guarantees about who you exchanged keys with; it could be Mallory!</a:t>
            </a:r>
            <a:endParaRPr dirty="0"/>
          </a:p>
        </p:txBody>
      </p:sp>
      <p:sp>
        <p:nvSpPr>
          <p:cNvPr id="516" name="Google Shape;516;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1" name="Google Shape;521;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Elliptic-Curve Diffie-Hellman (ECDH)</a:t>
            </a:r>
            <a:endParaRPr/>
          </a:p>
        </p:txBody>
      </p:sp>
      <p:sp>
        <p:nvSpPr>
          <p:cNvPr id="522" name="Google Shape;522;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Notice: The discrete-log problem seems hard because exponentiating integers in modular arithmetic “wraps around”</a:t>
            </a:r>
            <a:endParaRPr dirty="0"/>
          </a:p>
          <a:p>
            <a:pPr marL="914400" lvl="1" indent="-317500" algn="l" rtl="0">
              <a:spcBef>
                <a:spcPts val="0"/>
              </a:spcBef>
              <a:spcAft>
                <a:spcPts val="0"/>
              </a:spcAft>
              <a:buSzPts val="1400"/>
              <a:buChar char="○"/>
            </a:pPr>
            <a:r>
              <a:rPr lang="en" dirty="0"/>
              <a:t>Diffie-Hellman can be generalized to any mathematical group that has this cyclic property</a:t>
            </a:r>
            <a:endParaRPr dirty="0"/>
          </a:p>
          <a:p>
            <a:pPr marL="914400" lvl="1" indent="-317500" algn="l" rtl="0">
              <a:spcBef>
                <a:spcPts val="0"/>
              </a:spcBef>
              <a:spcAft>
                <a:spcPts val="0"/>
              </a:spcAft>
              <a:buSzPts val="1400"/>
              <a:buChar char="○"/>
            </a:pPr>
            <a:r>
              <a:rPr lang="en" dirty="0"/>
              <a:t>Discrete-log uses the “multiplicative group of integers mod </a:t>
            </a:r>
            <a:r>
              <a:rPr lang="en" i="1" dirty="0"/>
              <a:t>p</a:t>
            </a:r>
            <a:r>
              <a:rPr lang="en" dirty="0"/>
              <a:t> under generator </a:t>
            </a:r>
            <a:r>
              <a:rPr lang="en" i="1" dirty="0"/>
              <a:t>g</a:t>
            </a:r>
            <a:r>
              <a:rPr lang="en" dirty="0"/>
              <a:t>”</a:t>
            </a:r>
            <a:endParaRPr dirty="0"/>
          </a:p>
          <a:p>
            <a:pPr marL="457200" lvl="0" indent="-342900" algn="l" rtl="0">
              <a:spcBef>
                <a:spcPts val="0"/>
              </a:spcBef>
              <a:spcAft>
                <a:spcPts val="0"/>
              </a:spcAft>
              <a:buSzPts val="1800"/>
              <a:buChar char="●"/>
            </a:pPr>
            <a:r>
              <a:rPr lang="en" dirty="0"/>
              <a:t>Elliptic curves: A type of mathematical curve</a:t>
            </a:r>
            <a:endParaRPr dirty="0"/>
          </a:p>
          <a:p>
            <a:pPr marL="914400" lvl="1" indent="-317500" algn="l" rtl="0">
              <a:spcBef>
                <a:spcPts val="0"/>
              </a:spcBef>
              <a:spcAft>
                <a:spcPts val="0"/>
              </a:spcAft>
              <a:buSzPts val="1400"/>
              <a:buChar char="○"/>
            </a:pPr>
            <a:r>
              <a:rPr lang="en" dirty="0"/>
              <a:t>Big idea: Repeatedly adding a point to itself on a curve is another cyclic group</a:t>
            </a:r>
            <a:endParaRPr dirty="0"/>
          </a:p>
          <a:p>
            <a:pPr marL="914400" lvl="1" indent="-317500" algn="l" rtl="0">
              <a:spcBef>
                <a:spcPts val="0"/>
              </a:spcBef>
              <a:spcAft>
                <a:spcPts val="0"/>
              </a:spcAft>
              <a:buSzPts val="1400"/>
              <a:buChar char="○"/>
            </a:pPr>
            <a:r>
              <a:rPr lang="en" dirty="0"/>
              <a:t>You don’t need to understand the math behind elliptic curves</a:t>
            </a:r>
            <a:endParaRPr dirty="0"/>
          </a:p>
          <a:p>
            <a:pPr marL="457200" lvl="0" indent="-342900" algn="l" rtl="0">
              <a:spcBef>
                <a:spcPts val="0"/>
              </a:spcBef>
              <a:spcAft>
                <a:spcPts val="0"/>
              </a:spcAft>
              <a:buSzPts val="1800"/>
              <a:buChar char="●"/>
            </a:pPr>
            <a:r>
              <a:rPr lang="en" b="1" dirty="0"/>
              <a:t>Elliptic-curve Diffie-Hellman</a:t>
            </a:r>
            <a:r>
              <a:rPr lang="en" dirty="0"/>
              <a:t>: A variation of Diffie-Hellman that uses elliptic curves instead of modular arithmetic</a:t>
            </a:r>
            <a:endParaRPr dirty="0"/>
          </a:p>
          <a:p>
            <a:pPr marL="914400" lvl="1" indent="-317500" algn="l" rtl="0">
              <a:spcBef>
                <a:spcPts val="0"/>
              </a:spcBef>
              <a:spcAft>
                <a:spcPts val="0"/>
              </a:spcAft>
              <a:buSzPts val="1400"/>
              <a:buChar char="○"/>
            </a:pPr>
            <a:r>
              <a:rPr lang="en" dirty="0"/>
              <a:t>Based on the elliptic curve discrete log problem, the analog of the discrete log problem</a:t>
            </a:r>
            <a:endParaRPr dirty="0"/>
          </a:p>
          <a:p>
            <a:pPr marL="914400" lvl="1" indent="-317500" algn="l" rtl="0">
              <a:spcBef>
                <a:spcPts val="0"/>
              </a:spcBef>
              <a:spcAft>
                <a:spcPts val="0"/>
              </a:spcAft>
              <a:buSzPts val="1400"/>
              <a:buChar char="○"/>
            </a:pPr>
            <a:r>
              <a:rPr lang="en" dirty="0"/>
              <a:t>Benefit of ECDH: The underlying problem is harder to solve, so we can use smaller keys (3072-bit DHE is about as secure as 384-bit ECDHE)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Diffie-Hellman Key Exchange</a:t>
            </a:r>
            <a:endParaRPr/>
          </a:p>
        </p:txBody>
      </p:sp>
      <p:sp>
        <p:nvSpPr>
          <p:cNvPr id="528" name="Google Shape;528;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Algorithm:</a:t>
            </a:r>
            <a:endParaRPr dirty="0"/>
          </a:p>
          <a:p>
            <a:pPr marL="914400" lvl="1" indent="-317500" algn="l" rtl="0">
              <a:spcBef>
                <a:spcPts val="0"/>
              </a:spcBef>
              <a:spcAft>
                <a:spcPts val="0"/>
              </a:spcAft>
              <a:buSzPts val="1400"/>
              <a:buChar char="○"/>
            </a:pPr>
            <a:r>
              <a:rPr lang="en" dirty="0"/>
              <a:t>Alice chooses </a:t>
            </a:r>
            <a:r>
              <a:rPr lang="en" i="1" dirty="0">
                <a:solidFill>
                  <a:srgbClr val="E69138"/>
                </a:solidFill>
              </a:rPr>
              <a:t>a</a:t>
            </a:r>
            <a:r>
              <a:rPr lang="en" dirty="0"/>
              <a:t> and sends </a:t>
            </a:r>
            <a:r>
              <a:rPr lang="en" i="1" dirty="0"/>
              <a:t>g</a:t>
            </a:r>
            <a:r>
              <a:rPr lang="en" i="1" baseline="30000" dirty="0">
                <a:solidFill>
                  <a:srgbClr val="E69138"/>
                </a:solidFill>
              </a:rPr>
              <a:t>a</a:t>
            </a:r>
            <a:r>
              <a:rPr lang="en" dirty="0"/>
              <a:t> mod </a:t>
            </a:r>
            <a:r>
              <a:rPr lang="en" i="1" dirty="0"/>
              <a:t>p</a:t>
            </a:r>
            <a:r>
              <a:rPr lang="en" dirty="0"/>
              <a:t> to Bob</a:t>
            </a:r>
            <a:endParaRPr dirty="0"/>
          </a:p>
          <a:p>
            <a:pPr marL="914400" lvl="1" indent="-317500" algn="l" rtl="0">
              <a:spcBef>
                <a:spcPts val="0"/>
              </a:spcBef>
              <a:spcAft>
                <a:spcPts val="0"/>
              </a:spcAft>
              <a:buSzPts val="1400"/>
              <a:buChar char="○"/>
            </a:pPr>
            <a:r>
              <a:rPr lang="en" dirty="0"/>
              <a:t>Bob chooses </a:t>
            </a:r>
            <a:r>
              <a:rPr lang="en" i="1" dirty="0">
                <a:solidFill>
                  <a:srgbClr val="1155CC"/>
                </a:solidFill>
              </a:rPr>
              <a:t>b</a:t>
            </a:r>
            <a:r>
              <a:rPr lang="en" dirty="0"/>
              <a:t> and sends </a:t>
            </a:r>
            <a:r>
              <a:rPr lang="en" i="1" dirty="0" err="1"/>
              <a:t>g</a:t>
            </a:r>
            <a:r>
              <a:rPr lang="en" i="1" baseline="30000" dirty="0" err="1">
                <a:solidFill>
                  <a:srgbClr val="1155CC"/>
                </a:solidFill>
              </a:rPr>
              <a:t>b</a:t>
            </a:r>
            <a:r>
              <a:rPr lang="en" dirty="0"/>
              <a:t> mod </a:t>
            </a:r>
            <a:r>
              <a:rPr lang="en" i="1" dirty="0"/>
              <a:t>p</a:t>
            </a:r>
            <a:r>
              <a:rPr lang="en" dirty="0"/>
              <a:t> to Alice</a:t>
            </a:r>
            <a:endParaRPr dirty="0"/>
          </a:p>
          <a:p>
            <a:pPr marL="914400" lvl="1" indent="-317500" algn="l" rtl="0">
              <a:spcBef>
                <a:spcPts val="0"/>
              </a:spcBef>
              <a:spcAft>
                <a:spcPts val="0"/>
              </a:spcAft>
              <a:buSzPts val="1400"/>
              <a:buChar char="○"/>
            </a:pPr>
            <a:r>
              <a:rPr lang="en" dirty="0"/>
              <a:t>Their shared secret is (</a:t>
            </a:r>
            <a:r>
              <a:rPr lang="en" i="1" dirty="0"/>
              <a:t>g</a:t>
            </a:r>
            <a:r>
              <a:rPr lang="en" i="1" baseline="30000" dirty="0">
                <a:solidFill>
                  <a:srgbClr val="E69138"/>
                </a:solidFill>
              </a:rPr>
              <a:t>a</a:t>
            </a:r>
            <a:r>
              <a:rPr lang="en" dirty="0"/>
              <a:t>)</a:t>
            </a:r>
            <a:r>
              <a:rPr lang="en" i="1" baseline="30000" dirty="0">
                <a:solidFill>
                  <a:srgbClr val="1155CC"/>
                </a:solidFill>
              </a:rPr>
              <a:t>b</a:t>
            </a:r>
            <a:r>
              <a:rPr lang="en" dirty="0"/>
              <a:t> = (</a:t>
            </a:r>
            <a:r>
              <a:rPr lang="en" i="1" dirty="0" err="1"/>
              <a:t>g</a:t>
            </a:r>
            <a:r>
              <a:rPr lang="en" i="1" baseline="30000" dirty="0" err="1">
                <a:solidFill>
                  <a:srgbClr val="1155CC"/>
                </a:solidFill>
              </a:rPr>
              <a:t>b</a:t>
            </a:r>
            <a:r>
              <a:rPr lang="en" dirty="0"/>
              <a:t>)</a:t>
            </a:r>
            <a:r>
              <a:rPr lang="en" i="1" baseline="30000" dirty="0">
                <a:solidFill>
                  <a:srgbClr val="E69138"/>
                </a:solidFill>
              </a:rPr>
              <a:t>a</a:t>
            </a:r>
            <a:r>
              <a:rPr lang="en" dirty="0"/>
              <a:t> = </a:t>
            </a:r>
            <a:r>
              <a:rPr lang="en" i="1" dirty="0"/>
              <a:t>g</a:t>
            </a:r>
            <a:r>
              <a:rPr lang="en" i="1" baseline="30000" dirty="0">
                <a:solidFill>
                  <a:srgbClr val="E69138"/>
                </a:solidFill>
              </a:rPr>
              <a:t>a</a:t>
            </a:r>
            <a:r>
              <a:rPr lang="en" i="1" baseline="30000" dirty="0">
                <a:solidFill>
                  <a:srgbClr val="1155CC"/>
                </a:solidFill>
              </a:rPr>
              <a:t>b</a:t>
            </a:r>
            <a:r>
              <a:rPr lang="en" dirty="0"/>
              <a:t> mod </a:t>
            </a:r>
            <a:r>
              <a:rPr lang="en" i="1" dirty="0"/>
              <a:t>p</a:t>
            </a:r>
            <a:endParaRPr dirty="0"/>
          </a:p>
          <a:p>
            <a:pPr marL="457200" lvl="0" indent="-342900" algn="l" rtl="0">
              <a:spcBef>
                <a:spcPts val="0"/>
              </a:spcBef>
              <a:spcAft>
                <a:spcPts val="0"/>
              </a:spcAft>
              <a:buSzPts val="1800"/>
              <a:buChar char="●"/>
            </a:pPr>
            <a:r>
              <a:rPr lang="en" dirty="0"/>
              <a:t>Diffie-Hellman provides forwards secrecy: Nothing is saved or can be recorded that can ever recover the key</a:t>
            </a:r>
            <a:endParaRPr dirty="0"/>
          </a:p>
          <a:p>
            <a:pPr marL="457200" lvl="0" indent="-342900" algn="l" rtl="0">
              <a:spcBef>
                <a:spcPts val="0"/>
              </a:spcBef>
              <a:spcAft>
                <a:spcPts val="0"/>
              </a:spcAft>
              <a:buSzPts val="1800"/>
              <a:buChar char="●"/>
            </a:pPr>
            <a:r>
              <a:rPr lang="en" dirty="0"/>
              <a:t>Issues</a:t>
            </a:r>
            <a:endParaRPr dirty="0"/>
          </a:p>
          <a:p>
            <a:pPr marL="914400" lvl="1" indent="-317500" algn="l" rtl="0">
              <a:spcBef>
                <a:spcPts val="0"/>
              </a:spcBef>
              <a:spcAft>
                <a:spcPts val="0"/>
              </a:spcAft>
              <a:buSzPts val="1400"/>
              <a:buChar char="○"/>
            </a:pPr>
            <a:r>
              <a:rPr lang="en" i="1" dirty="0"/>
              <a:t>Not</a:t>
            </a:r>
            <a:r>
              <a:rPr lang="en" dirty="0"/>
              <a:t> secure against MITM</a:t>
            </a:r>
            <a:endParaRPr dirty="0"/>
          </a:p>
          <a:p>
            <a:pPr marL="914400" lvl="1" indent="-317500" algn="l" rtl="0">
              <a:spcBef>
                <a:spcPts val="0"/>
              </a:spcBef>
              <a:spcAft>
                <a:spcPts val="0"/>
              </a:spcAft>
              <a:buSzPts val="1400"/>
              <a:buChar char="○"/>
            </a:pPr>
            <a:r>
              <a:rPr lang="en" dirty="0"/>
              <a:t>Both parties must be online</a:t>
            </a:r>
            <a:endParaRPr dirty="0"/>
          </a:p>
          <a:p>
            <a:pPr marL="914400" lvl="1" indent="-317500" algn="l" rtl="0">
              <a:spcBef>
                <a:spcPts val="0"/>
              </a:spcBef>
              <a:spcAft>
                <a:spcPts val="0"/>
              </a:spcAft>
              <a:buSzPts val="1400"/>
              <a:buChar char="○"/>
            </a:pPr>
            <a:r>
              <a:rPr lang="en" dirty="0"/>
              <a:t>Does not provide authenticity</a:t>
            </a:r>
            <a:endParaRPr dirty="0"/>
          </a:p>
        </p:txBody>
      </p:sp>
      <p:sp>
        <p:nvSpPr>
          <p:cNvPr id="529" name="Google Shape;529;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Today: PRNGs and Diffie-Hellman Key Exchange</a:t>
            </a:r>
            <a:endParaRPr/>
          </a:p>
        </p:txBody>
      </p:sp>
      <p:sp>
        <p:nvSpPr>
          <p:cNvPr id="101" name="Google Shape;101;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Symmetric-key encryption schemes need randomness. How do we securely generate random numbers?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When discussing symmetric-key schemes, we assumed Alice and Bob managed to share a secret key. How can Alice and Bob share a symmetric key over an insecure channel?</a:t>
            </a:r>
            <a:endParaRPr dirty="0"/>
          </a:p>
        </p:txBody>
      </p:sp>
      <p:sp>
        <p:nvSpPr>
          <p:cNvPr id="102" name="Google Shape;10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Pseudorandom Number Generators (PRNGs)</a:t>
            </a:r>
            <a:endParaRPr/>
          </a:p>
        </p:txBody>
      </p:sp>
      <p:sp>
        <p:nvSpPr>
          <p:cNvPr id="109" name="Google Shape;10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115" name="Google Shape;115;p23"/>
          <p:cNvGraphicFramePr/>
          <p:nvPr/>
        </p:nvGraphicFramePr>
        <p:xfrm>
          <a:off x="311700" y="1310650"/>
          <a:ext cx="8520600" cy="2143685"/>
        </p:xfrm>
        <a:graphic>
          <a:graphicData uri="http://schemas.openxmlformats.org/drawingml/2006/table">
            <a:tbl>
              <a:tblPr>
                <a:noFill/>
                <a:tableStyleId>{99CBE48B-558E-48B2-81C5-6C841271634F}</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dirty="0">
                          <a:solidFill>
                            <a:srgbClr val="B7B7B7"/>
                          </a:solidFill>
                        </a:rPr>
                        <a:t>One-time pads</a:t>
                      </a:r>
                      <a:endParaRPr sz="1600" dirty="0">
                        <a:solidFill>
                          <a:srgbClr val="B7B7B7"/>
                        </a:solidFill>
                      </a:endParaRPr>
                    </a:p>
                    <a:p>
                      <a:pPr marL="457200" lvl="0" indent="-330200" algn="l" rtl="0">
                        <a:spcBef>
                          <a:spcPts val="0"/>
                        </a:spcBef>
                        <a:spcAft>
                          <a:spcPts val="0"/>
                        </a:spcAft>
                        <a:buClr>
                          <a:srgbClr val="B7B7B7"/>
                        </a:buClr>
                        <a:buSzPts val="1600"/>
                        <a:buChar char="●"/>
                      </a:pPr>
                      <a:r>
                        <a:rPr lang="en" sz="1600" dirty="0">
                          <a:solidFill>
                            <a:srgbClr val="B7B7B7"/>
                          </a:solidFill>
                        </a:rPr>
                        <a:t>Block ciphers with chaining modes (e.g. AES-CBC)</a:t>
                      </a:r>
                      <a:endParaRPr sz="1600" dirty="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Clr>
                          <a:srgbClr val="B7B7B7"/>
                        </a:buClr>
                        <a:buSzPts val="1600"/>
                        <a:buChar char="●"/>
                      </a:pPr>
                      <a:r>
                        <a:rPr lang="en" sz="1600">
                          <a:solidFill>
                            <a:srgbClr val="B7B7B7"/>
                          </a:solidFill>
                        </a:rPr>
                        <a:t>MACs (e.g. HMAC)</a:t>
                      </a:r>
                      <a:endParaRPr sz="1600">
                        <a:solidFill>
                          <a:srgbClr val="B7B7B7"/>
                        </a:solidFill>
                      </a:endParaRPr>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116" name="Google Shape;116;p2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B7B7B7"/>
              </a:buClr>
              <a:buSzPts val="1600"/>
              <a:buChar char="●"/>
            </a:pPr>
            <a:r>
              <a:rPr lang="en" sz="1600">
                <a:solidFill>
                  <a:srgbClr val="B7B7B7"/>
                </a:solidFill>
              </a:rPr>
              <a:t>Hash functions</a:t>
            </a:r>
            <a:endParaRPr sz="1600">
              <a:solidFill>
                <a:srgbClr val="B7B7B7"/>
              </a:solidFill>
            </a:endParaRPr>
          </a:p>
          <a:p>
            <a:pPr marL="457200" lvl="0" indent="-330200" algn="l" rtl="0">
              <a:spcBef>
                <a:spcPts val="0"/>
              </a:spcBef>
              <a:spcAft>
                <a:spcPts val="0"/>
              </a:spcAft>
              <a:buClr>
                <a:srgbClr val="FF0000"/>
              </a:buClr>
              <a:buSzPts val="1600"/>
              <a:buChar char="●"/>
            </a:pPr>
            <a:r>
              <a:rPr lang="en" sz="1600">
                <a:solidFill>
                  <a:srgbClr val="FF0000"/>
                </a:solidFill>
              </a:rPr>
              <a:t>Pseudorandom number generators</a:t>
            </a:r>
            <a:endParaRPr sz="1600">
              <a:solidFill>
                <a:srgbClr val="FF0000"/>
              </a:solidFill>
            </a:endParaRPr>
          </a:p>
          <a:p>
            <a:pPr marL="457200" lvl="0" indent="-330200" algn="l" rtl="0">
              <a:spcBef>
                <a:spcPts val="0"/>
              </a:spcBef>
              <a:spcAft>
                <a:spcPts val="0"/>
              </a:spcAft>
              <a:buSzPts val="1600"/>
              <a:buChar char="●"/>
            </a:pPr>
            <a:r>
              <a:rPr lang="en" sz="1600"/>
              <a:t>Public key exchange (e.g. Diffie-Hellman)</a:t>
            </a:r>
            <a:endParaRPr sz="1600"/>
          </a:p>
        </p:txBody>
      </p:sp>
      <p:sp>
        <p:nvSpPr>
          <p:cNvPr id="117" name="Google Shape;117;p2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118" name="Google Shape;11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Randomness</a:t>
            </a:r>
            <a:endParaRPr/>
          </a:p>
        </p:txBody>
      </p:sp>
      <p:sp>
        <p:nvSpPr>
          <p:cNvPr id="124" name="Google Shape;124;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Randomness is essential for symmetric-key encryption</a:t>
            </a:r>
            <a:endParaRPr sz="2000" dirty="0"/>
          </a:p>
          <a:p>
            <a:pPr marL="914400" lvl="1" indent="-317500" algn="l" rtl="0">
              <a:spcBef>
                <a:spcPts val="0"/>
              </a:spcBef>
              <a:spcAft>
                <a:spcPts val="0"/>
              </a:spcAft>
              <a:buSzPts val="1400"/>
              <a:buChar char="○"/>
            </a:pPr>
            <a:r>
              <a:rPr lang="en" sz="1600" dirty="0"/>
              <a:t>A random key</a:t>
            </a:r>
            <a:endParaRPr sz="1600" dirty="0"/>
          </a:p>
          <a:p>
            <a:pPr marL="914400" lvl="1" indent="-317500" algn="l" rtl="0">
              <a:spcBef>
                <a:spcPts val="0"/>
              </a:spcBef>
              <a:spcAft>
                <a:spcPts val="0"/>
              </a:spcAft>
              <a:buSzPts val="1400"/>
              <a:buChar char="○"/>
            </a:pPr>
            <a:r>
              <a:rPr lang="en" sz="1600" dirty="0"/>
              <a:t>A random IV/nonce</a:t>
            </a:r>
            <a:endParaRPr sz="1600" dirty="0"/>
          </a:p>
          <a:p>
            <a:pPr marL="914400" lvl="1" indent="-317500" algn="l" rtl="0">
              <a:spcBef>
                <a:spcPts val="0"/>
              </a:spcBef>
              <a:spcAft>
                <a:spcPts val="0"/>
              </a:spcAft>
              <a:buSzPts val="1400"/>
              <a:buChar char="○"/>
            </a:pPr>
            <a:r>
              <a:rPr lang="en" sz="1600" dirty="0"/>
              <a:t>Universally unique identifiers (we’ll see this shortly)</a:t>
            </a:r>
            <a:endParaRPr sz="1600" dirty="0"/>
          </a:p>
          <a:p>
            <a:pPr marL="914400" lvl="1" indent="-317500" algn="l" rtl="0">
              <a:spcBef>
                <a:spcPts val="0"/>
              </a:spcBef>
              <a:spcAft>
                <a:spcPts val="0"/>
              </a:spcAft>
              <a:buSzPts val="1400"/>
              <a:buChar char="○"/>
            </a:pPr>
            <a:r>
              <a:rPr lang="en" sz="1600" dirty="0"/>
              <a:t>We’ll see more applications later</a:t>
            </a:r>
            <a:endParaRPr sz="1600" dirty="0"/>
          </a:p>
          <a:p>
            <a:pPr marL="457200" lvl="0" indent="-342900" algn="l" rtl="0">
              <a:spcBef>
                <a:spcPts val="0"/>
              </a:spcBef>
              <a:spcAft>
                <a:spcPts val="0"/>
              </a:spcAft>
              <a:buSzPts val="1800"/>
              <a:buChar char="●"/>
            </a:pPr>
            <a:r>
              <a:rPr lang="en" sz="2000" dirty="0"/>
              <a:t>If an attacker can predict a random number, things can catastrophically fail</a:t>
            </a:r>
            <a:endParaRPr sz="2000" dirty="0"/>
          </a:p>
          <a:p>
            <a:pPr marL="457200" lvl="0" indent="-342900" algn="l" rtl="0">
              <a:spcBef>
                <a:spcPts val="0"/>
              </a:spcBef>
              <a:spcAft>
                <a:spcPts val="0"/>
              </a:spcAft>
              <a:buSzPts val="1800"/>
              <a:buChar char="●"/>
            </a:pPr>
            <a:r>
              <a:rPr lang="en" sz="2000" dirty="0"/>
              <a:t>How do we securely generate random numbers?</a:t>
            </a:r>
            <a:endParaRPr sz="2000" dirty="0"/>
          </a:p>
          <a:p>
            <a:pPr marL="457200" lvl="0" indent="0" algn="l" rtl="0">
              <a:spcBef>
                <a:spcPts val="1200"/>
              </a:spcBef>
              <a:spcAft>
                <a:spcPts val="1200"/>
              </a:spcAft>
              <a:buNone/>
            </a:pPr>
            <a:endParaRPr sz="2000" dirty="0"/>
          </a:p>
        </p:txBody>
      </p:sp>
      <p:sp>
        <p:nvSpPr>
          <p:cNvPr id="125" name="Google Shape;12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Entropy</a:t>
            </a:r>
            <a:endParaRPr/>
          </a:p>
        </p:txBody>
      </p:sp>
      <p:sp>
        <p:nvSpPr>
          <p:cNvPr id="131" name="Google Shape;131;p2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“random” usually means “random and unpredictable”</a:t>
            </a:r>
            <a:endParaRPr dirty="0"/>
          </a:p>
          <a:p>
            <a:pPr marL="457200" lvl="0" indent="-342900" algn="l" rtl="0">
              <a:spcBef>
                <a:spcPts val="0"/>
              </a:spcBef>
              <a:spcAft>
                <a:spcPts val="0"/>
              </a:spcAft>
              <a:buSzPts val="1800"/>
              <a:buChar char="●"/>
            </a:pPr>
            <a:r>
              <a:rPr lang="en" dirty="0"/>
              <a:t>Scenario</a:t>
            </a:r>
            <a:endParaRPr dirty="0"/>
          </a:p>
          <a:p>
            <a:pPr marL="914400" lvl="1" indent="-317500" algn="l" rtl="0">
              <a:spcBef>
                <a:spcPts val="0"/>
              </a:spcBef>
              <a:spcAft>
                <a:spcPts val="0"/>
              </a:spcAft>
              <a:buSzPts val="1400"/>
              <a:buChar char="○"/>
            </a:pPr>
            <a:r>
              <a:rPr lang="en" dirty="0"/>
              <a:t>You want to generate a secret bitstring that the attacker can't guess</a:t>
            </a:r>
            <a:endParaRPr dirty="0"/>
          </a:p>
          <a:p>
            <a:pPr marL="914400" lvl="1" indent="-317500" algn="l" rtl="0">
              <a:spcBef>
                <a:spcPts val="0"/>
              </a:spcBef>
              <a:spcAft>
                <a:spcPts val="0"/>
              </a:spcAft>
              <a:buSzPts val="1400"/>
              <a:buChar char="○"/>
            </a:pPr>
            <a:r>
              <a:rPr lang="en" dirty="0"/>
              <a:t>You generate random bits by tossing a fair (50-50) coin</a:t>
            </a:r>
            <a:endParaRPr dirty="0"/>
          </a:p>
          <a:p>
            <a:pPr marL="914400" lvl="1" indent="-317500" algn="l" rtl="0">
              <a:spcBef>
                <a:spcPts val="0"/>
              </a:spcBef>
              <a:spcAft>
                <a:spcPts val="0"/>
              </a:spcAft>
              <a:buSzPts val="1400"/>
              <a:buChar char="○"/>
            </a:pPr>
            <a:r>
              <a:rPr lang="en" dirty="0"/>
              <a:t>The outcomes of the fair coin are harder for the attacker to guess</a:t>
            </a:r>
            <a:endParaRPr dirty="0"/>
          </a:p>
          <a:p>
            <a:pPr marL="457200" lvl="0" indent="-342900" algn="l" rtl="0">
              <a:spcBef>
                <a:spcPts val="0"/>
              </a:spcBef>
              <a:spcAft>
                <a:spcPts val="0"/>
              </a:spcAft>
              <a:buSzPts val="1800"/>
              <a:buChar char="●"/>
            </a:pPr>
            <a:r>
              <a:rPr lang="en" b="1" dirty="0"/>
              <a:t>Entropy</a:t>
            </a:r>
            <a:r>
              <a:rPr lang="en" dirty="0"/>
              <a:t>: A measure of uncertainty</a:t>
            </a:r>
            <a:endParaRPr dirty="0"/>
          </a:p>
          <a:p>
            <a:pPr marL="914400" lvl="1" indent="-317500" algn="l" rtl="0">
              <a:spcBef>
                <a:spcPts val="0"/>
              </a:spcBef>
              <a:spcAft>
                <a:spcPts val="0"/>
              </a:spcAft>
              <a:buSzPts val="1400"/>
              <a:buChar char="○"/>
            </a:pPr>
            <a:r>
              <a:rPr lang="en" dirty="0"/>
              <a:t>In other words, a measure of how unpredictable the outcomes are</a:t>
            </a:r>
            <a:endParaRPr dirty="0"/>
          </a:p>
          <a:p>
            <a:pPr marL="914400" lvl="1" indent="-317500" algn="l" rtl="0">
              <a:spcBef>
                <a:spcPts val="0"/>
              </a:spcBef>
              <a:spcAft>
                <a:spcPts val="0"/>
              </a:spcAft>
              <a:buSzPts val="1400"/>
              <a:buChar char="○"/>
            </a:pPr>
            <a:r>
              <a:rPr lang="en" dirty="0"/>
              <a:t>High entropy = unpredictable outcomes = desirable in cryptography</a:t>
            </a:r>
            <a:endParaRPr dirty="0"/>
          </a:p>
          <a:p>
            <a:pPr marL="914400" lvl="1" indent="-317500" algn="l" rtl="0">
              <a:spcBef>
                <a:spcPts val="0"/>
              </a:spcBef>
              <a:spcAft>
                <a:spcPts val="0"/>
              </a:spcAft>
              <a:buSzPts val="1400"/>
              <a:buChar char="○"/>
            </a:pPr>
            <a:r>
              <a:rPr lang="en" dirty="0"/>
              <a:t>The uniform distribution has the highest entropy (every outcome equally likely, e.g. fair coin toss)</a:t>
            </a:r>
          </a:p>
          <a:p>
            <a:pPr marL="914400" lvl="1" indent="-317500" algn="l" rtl="0">
              <a:spcBef>
                <a:spcPts val="0"/>
              </a:spcBef>
              <a:spcAft>
                <a:spcPts val="0"/>
              </a:spcAft>
              <a:buSzPts val="1400"/>
              <a:buChar char="○"/>
            </a:pPr>
            <a:r>
              <a:rPr lang="en" dirty="0"/>
              <a:t>Usually measured in bits (so 3 bits of entropy = uniform, random distribution over 8 values)</a:t>
            </a:r>
            <a:endParaRPr dirty="0"/>
          </a:p>
        </p:txBody>
      </p:sp>
      <p:sp>
        <p:nvSpPr>
          <p:cNvPr id="132" name="Google Shape;13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TotalTime>
  <Words>4574</Words>
  <Application>Microsoft Macintosh PowerPoint</Application>
  <PresentationFormat>On-screen Show (16:9)</PresentationFormat>
  <Paragraphs>532</Paragraphs>
  <Slides>48</Slides>
  <Notes>48</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Courier New</vt:lpstr>
      <vt:lpstr>Lato</vt:lpstr>
      <vt:lpstr>Arial</vt:lpstr>
      <vt:lpstr>CS 161</vt:lpstr>
      <vt:lpstr>PRNGs and Diffie-Hellman Key Exchange</vt:lpstr>
      <vt:lpstr>Last Time: Hashes</vt:lpstr>
      <vt:lpstr>Last Time: MACs</vt:lpstr>
      <vt:lpstr>Last Time: Authenticated Encryption</vt:lpstr>
      <vt:lpstr>Today: PRNGs and Diffie-Hellman Key Exchange</vt:lpstr>
      <vt:lpstr>Pseudorandom Number Generators (PRNGs)</vt:lpstr>
      <vt:lpstr>Cryptography Roadmap</vt:lpstr>
      <vt:lpstr>Randomness</vt:lpstr>
      <vt:lpstr>Entropy</vt:lpstr>
      <vt:lpstr>Breaking Bitcoin Wallets</vt:lpstr>
      <vt:lpstr>True Randomness</vt:lpstr>
      <vt:lpstr>Pseudorandom Number Generators (PRNGs)</vt:lpstr>
      <vt:lpstr>PRNG: Definition</vt:lpstr>
      <vt:lpstr>PRNG: Seeding and Reseeding</vt:lpstr>
      <vt:lpstr>PRNG: Security</vt:lpstr>
      <vt:lpstr>Insecure PRNGs: Breaking Slot Machines</vt:lpstr>
      <vt:lpstr>Insecure PRNGs: OpenSSL PRNG bug</vt:lpstr>
      <vt:lpstr>PRNG: Rollback Resistance</vt:lpstr>
      <vt:lpstr>HMAC-DRBG</vt:lpstr>
      <vt:lpstr>HMAC-DRBG</vt:lpstr>
      <vt:lpstr>HMAC-DRBG</vt:lpstr>
      <vt:lpstr>HMAC-DRBG</vt:lpstr>
      <vt:lpstr>HMAC-DRBG: Security</vt:lpstr>
      <vt:lpstr>Insecure PRNGs: CVE-2019-16303</vt:lpstr>
      <vt:lpstr>Insecure PRNGs: Rust Rand_Core</vt:lpstr>
      <vt:lpstr>Application: Universally Unique Identifiers (UUIDs)</vt:lpstr>
      <vt:lpstr>PRNGs: Summary</vt:lpstr>
      <vt:lpstr>Stream Ciphers</vt:lpstr>
      <vt:lpstr>Stream Ciphers</vt:lpstr>
      <vt:lpstr>Stream Ciphers</vt:lpstr>
      <vt:lpstr>Stream Ciphers: Encrypting Multiple Messages</vt:lpstr>
      <vt:lpstr>Stream Ciphers: Encrypting Multiple Messages</vt:lpstr>
      <vt:lpstr>Stream Ciphers: AES-CTR</vt:lpstr>
      <vt:lpstr>Stream Ciphers: Security</vt:lpstr>
      <vt:lpstr>Stream Ciphers: Encryption Efficiency</vt:lpstr>
      <vt:lpstr>Stream Ciphers: Decryption Efficiency</vt:lpstr>
      <vt:lpstr>Announcements</vt:lpstr>
      <vt:lpstr>Next: Diffie-Hellman Key Exchange</vt:lpstr>
      <vt:lpstr>Diffie-Hellman Key Exchange</vt:lpstr>
      <vt:lpstr>Cryptography Roadmap</vt:lpstr>
      <vt:lpstr>Secure Color Sharing</vt:lpstr>
      <vt:lpstr>Discrete Log Problem and Diffie-Hellman Problem</vt:lpstr>
      <vt:lpstr>Diffie-Hellman Key Exchange</vt:lpstr>
      <vt:lpstr>Ephemerality of Diffie-Hellman</vt:lpstr>
      <vt:lpstr>Diffie-Hellman: Security (Man In the Middle Attack)</vt:lpstr>
      <vt:lpstr>Diffie-Hellman: Issues</vt:lpstr>
      <vt:lpstr>Elliptic-Curve Diffie-Hellman (ECDH)</vt:lpstr>
      <vt:lpstr>Summary: Diffie-Hellman Key Exchange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PRNGs and Diffie-Hellman Key Exchange</dc:title>
  <cp:lastModifiedBy>Jian Xiang</cp:lastModifiedBy>
  <cp:revision>42</cp:revision>
  <dcterms:modified xsi:type="dcterms:W3CDTF">2023-09-11T00:04:38Z</dcterms:modified>
</cp:coreProperties>
</file>